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305" r:id="rId3"/>
    <p:sldId id="282" r:id="rId4"/>
    <p:sldId id="294" r:id="rId5"/>
    <p:sldId id="295" r:id="rId6"/>
    <p:sldId id="293" r:id="rId7"/>
    <p:sldId id="297" r:id="rId8"/>
    <p:sldId id="300" r:id="rId9"/>
    <p:sldId id="298" r:id="rId10"/>
    <p:sldId id="299" r:id="rId11"/>
    <p:sldId id="301" r:id="rId12"/>
    <p:sldId id="308" r:id="rId13"/>
    <p:sldId id="288" r:id="rId1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1F95"/>
    <a:srgbClr val="CC9900"/>
    <a:srgbClr val="666699"/>
    <a:srgbClr val="5B5B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1614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ＭＳ Ｐゴシック" pitchFamily="-65" charset="-128"/>
              </a:defRPr>
            </a:lvl1pPr>
          </a:lstStyle>
          <a:p>
            <a:pPr>
              <a:defRPr/>
            </a:pPr>
            <a:fld id="{B85FB6D0-1685-41A0-A41A-E920F71A3764}" type="datetime1">
              <a:rPr lang="en-US" altLang="en-US"/>
              <a:pPr>
                <a:defRPr/>
              </a:pPr>
              <a:t>9/19/2018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3E7529E-5DBD-42E6-8D7D-6E75D0303B6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383855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pitchFamily="96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ＭＳ Ｐゴシック" pitchFamily="96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pitchFamily="96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3AD01F4-99C4-446F-991B-DEB2E4B0A6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7450787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48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4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4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4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48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022CB50F-69F5-41BD-9B9A-9B2E32F895DD}" type="slidenum">
              <a:rPr lang="en-US" altLang="en-US" sz="1200" smtClean="0"/>
              <a:pPr/>
              <a:t>1</a:t>
            </a:fld>
            <a:endParaRPr lang="en-US" altLang="en-US" sz="1200" smtClean="0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16614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cv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 descr="Proposed DMTF logo.eps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434975"/>
            <a:ext cx="3200400" cy="96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447800" y="2590800"/>
            <a:ext cx="6248400" cy="838200"/>
          </a:xfrm>
        </p:spPr>
        <p:txBody>
          <a:bodyPr/>
          <a:lstStyle>
            <a:lvl1pPr algn="ctr">
              <a:defRPr sz="3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6248400" cy="381000"/>
          </a:xfrm>
        </p:spPr>
        <p:txBody>
          <a:bodyPr/>
          <a:lstStyle>
            <a:lvl1pPr marL="0" indent="0" algn="ctr">
              <a:buFont typeface="Times" pitchFamily="48" charset="0"/>
              <a:buNone/>
              <a:defRPr sz="1500" b="1">
                <a:solidFill>
                  <a:srgbClr val="5B5B5B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2161449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A59454-E408-4BA6-86D5-1E2C7340A538}" type="datetime1">
              <a:rPr lang="en-US" altLang="en-US"/>
              <a:pPr>
                <a:defRPr/>
              </a:pPr>
              <a:t>9/19/2018</a:t>
            </a:fld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38E736-5E9C-4948-852F-69CDDF0B40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6031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5600" y="914400"/>
            <a:ext cx="2133600" cy="5257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914400"/>
            <a:ext cx="6248400" cy="5257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E4BB4B-CD0A-4C53-B41C-256A7D720E5B}" type="datetime1">
              <a:rPr lang="en-US" altLang="en-US"/>
              <a:pPr>
                <a:defRPr/>
              </a:pPr>
              <a:t>9/19/2018</a:t>
            </a:fld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50AD0D-5FC7-48E9-95D0-0131CB8EA5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149269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914400"/>
            <a:ext cx="85344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04800" y="1600200"/>
            <a:ext cx="41910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10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FC4990-1754-4CF2-AF26-A0CC54FB2B54}" type="datetime1">
              <a:rPr lang="en-US" altLang="en-US"/>
              <a:pPr>
                <a:defRPr/>
              </a:pPr>
              <a:t>9/19/2018</a:t>
            </a:fld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9EE6C-C362-40EF-A028-9C4AC47362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77462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 charts with tex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Placeholder 1"/>
          <p:cNvSpPr>
            <a:spLocks noGrp="1"/>
          </p:cNvSpPr>
          <p:nvPr>
            <p:ph type="title"/>
          </p:nvPr>
        </p:nvSpPr>
        <p:spPr bwMode="black">
          <a:xfrm>
            <a:off x="331473" y="313429"/>
            <a:ext cx="8460105" cy="430887"/>
          </a:xfrm>
          <a:prstGeom prst="rect">
            <a:avLst/>
          </a:prstGeom>
          <a:ln>
            <a:noFill/>
          </a:ln>
        </p:spPr>
        <p:txBody>
          <a:bodyPr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2800" b="1" i="0" kern="1200" noProof="0" dirty="0">
                <a:solidFill>
                  <a:schemeClr val="tx1"/>
                </a:solidFill>
                <a:latin typeface="HP Simplified" pitchFamily="34" charset="0"/>
                <a:ea typeface="+mj-ea"/>
                <a:cs typeface="HP Simplified" pitchFamily="34" charset="0"/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US" noProof="0" dirty="0"/>
          </a:p>
        </p:txBody>
      </p:sp>
      <p:sp>
        <p:nvSpPr>
          <p:cNvPr id="5" name="Content Placeholder 5"/>
          <p:cNvSpPr>
            <a:spLocks noGrp="1"/>
          </p:cNvSpPr>
          <p:nvPr>
            <p:ph sz="quarter" idx="10"/>
          </p:nvPr>
        </p:nvSpPr>
        <p:spPr>
          <a:xfrm>
            <a:off x="329185" y="1306265"/>
            <a:ext cx="4046873" cy="3899895"/>
          </a:xfrm>
        </p:spPr>
        <p:txBody>
          <a:bodyPr>
            <a:noAutofit/>
          </a:bodyPr>
          <a:lstStyle>
            <a:lvl1pPr marL="168275" indent="-168275">
              <a:spcAft>
                <a:spcPts val="600"/>
              </a:spcAft>
              <a:buFont typeface="Arial" pitchFamily="34" charset="0"/>
              <a:buChar char="•"/>
              <a:defRPr b="0">
                <a:solidFill>
                  <a:schemeClr val="tx1"/>
                </a:solidFill>
              </a:defRPr>
            </a:lvl1pPr>
            <a:lvl2pPr marL="401638" indent="-168275">
              <a:spcAft>
                <a:spcPts val="600"/>
              </a:spcAft>
              <a:buFont typeface="HP Simplified" pitchFamily="34" charset="0"/>
              <a:buChar char="–"/>
              <a:defRPr>
                <a:solidFill>
                  <a:srgbClr val="000000"/>
                </a:solidFill>
              </a:defRPr>
            </a:lvl2pPr>
            <a:lvl3pPr marL="571500" indent="-169863">
              <a:spcAft>
                <a:spcPts val="600"/>
              </a:spcAft>
              <a:defRPr>
                <a:solidFill>
                  <a:srgbClr val="000000"/>
                </a:solidFill>
              </a:defRPr>
            </a:lvl3pPr>
            <a:lvl4pPr marL="742950" indent="-180975">
              <a:spcAft>
                <a:spcPts val="600"/>
              </a:spcAft>
              <a:defRPr>
                <a:solidFill>
                  <a:srgbClr val="000000"/>
                </a:solidFill>
              </a:defRPr>
            </a:lvl4pPr>
            <a:lvl5pPr marL="914400" indent="-138113">
              <a:spcAft>
                <a:spcPts val="600"/>
              </a:spcAft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7"/>
          </p:nvPr>
        </p:nvSpPr>
        <p:spPr>
          <a:xfrm>
            <a:off x="4546622" y="1306265"/>
            <a:ext cx="4046873" cy="3899895"/>
          </a:xfrm>
        </p:spPr>
        <p:txBody>
          <a:bodyPr>
            <a:noAutofit/>
          </a:bodyPr>
          <a:lstStyle>
            <a:lvl1pPr marL="168275" indent="-168275">
              <a:spcAft>
                <a:spcPts val="600"/>
              </a:spcAft>
              <a:buFont typeface="Arial" pitchFamily="34" charset="0"/>
              <a:buChar char="•"/>
              <a:defRPr b="0">
                <a:solidFill>
                  <a:schemeClr val="tx1"/>
                </a:solidFill>
              </a:defRPr>
            </a:lvl1pPr>
            <a:lvl2pPr marL="401638" indent="-168275">
              <a:spcAft>
                <a:spcPts val="600"/>
              </a:spcAft>
              <a:buFont typeface="HP Simplified" pitchFamily="34" charset="0"/>
              <a:buChar char="–"/>
              <a:defRPr>
                <a:solidFill>
                  <a:srgbClr val="000000"/>
                </a:solidFill>
              </a:defRPr>
            </a:lvl2pPr>
            <a:lvl3pPr marL="571500" indent="-169863">
              <a:spcAft>
                <a:spcPts val="600"/>
              </a:spcAft>
              <a:defRPr>
                <a:solidFill>
                  <a:srgbClr val="000000"/>
                </a:solidFill>
              </a:defRPr>
            </a:lvl3pPr>
            <a:lvl4pPr marL="742950" indent="-180975">
              <a:spcAft>
                <a:spcPts val="600"/>
              </a:spcAft>
              <a:defRPr>
                <a:solidFill>
                  <a:srgbClr val="000000"/>
                </a:solidFill>
              </a:defRPr>
            </a:lvl4pPr>
            <a:lvl5pPr marL="914400" indent="-138113">
              <a:spcAft>
                <a:spcPts val="600"/>
              </a:spcAft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2922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94ABE9-AA21-48DE-A907-2071B71134DF}" type="datetime1">
              <a:rPr lang="en-US" altLang="en-US"/>
              <a:pPr>
                <a:defRPr/>
              </a:pPr>
              <a:t>9/19/2018</a:t>
            </a:fld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6706A5-454B-4595-A4F6-79AF1E9F46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07067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A7B2E0-19DD-49D1-918D-B2DC07ADA02E}" type="datetime1">
              <a:rPr lang="en-US" altLang="en-US"/>
              <a:pPr>
                <a:defRPr/>
              </a:pPr>
              <a:t>9/19/2018</a:t>
            </a:fld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9CF623-C1DB-4FA6-AA36-6A1E6D19DD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584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1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801952-CC4A-4C99-8274-C1311543B609}" type="datetime1">
              <a:rPr lang="en-US" altLang="en-US"/>
              <a:pPr>
                <a:defRPr/>
              </a:pPr>
              <a:t>9/19/2018</a:t>
            </a:fld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D38A1C-3EF1-4FEC-B2A1-1BD6DF1C944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8061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5DEF4D-B5F3-4EC0-B746-B4AB7A1BD439}" type="datetime1">
              <a:rPr lang="en-US" altLang="en-US"/>
              <a:pPr>
                <a:defRPr/>
              </a:pPr>
              <a:t>9/19/2018</a:t>
            </a:fld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757309-CCBA-4993-A603-7A776443FA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69947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D4C84D-4725-4D7B-815B-C44A68AD6270}" type="datetime1">
              <a:rPr lang="en-US" altLang="en-US"/>
              <a:pPr>
                <a:defRPr/>
              </a:pPr>
              <a:t>9/19/2018</a:t>
            </a:fld>
            <a:endParaRPr lang="en-US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B59547-25A2-4D01-8524-7D768150B6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9580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43912B-1DE3-4258-BBE7-1DD522252C99}" type="datetime1">
              <a:rPr lang="en-US" altLang="en-US"/>
              <a:pPr>
                <a:defRPr/>
              </a:pPr>
              <a:t>9/19/2018</a:t>
            </a:fld>
            <a:endParaRPr lang="en-US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5B22EC-B6A8-4671-B865-7F09AABA2F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8349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FE826F-0978-46EC-A438-E0326F8A8342}" type="datetime1">
              <a:rPr lang="en-US" altLang="en-US"/>
              <a:pPr>
                <a:defRPr/>
              </a:pPr>
              <a:t>9/19/2018</a:t>
            </a:fld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0DDC53-54F6-4FBA-B1DE-785295D7F6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09297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41C99F-6B50-43CD-88AA-D3ABC683DD56}" type="datetime1">
              <a:rPr lang="en-US" altLang="en-US"/>
              <a:pPr>
                <a:defRPr/>
              </a:pPr>
              <a:t>9/19/2018</a:t>
            </a:fld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3B912B-3AC9-4509-8D3A-A7BEC09073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3921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basic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5588" cy="687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914400"/>
            <a:ext cx="85344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600200"/>
            <a:ext cx="85344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477000"/>
            <a:ext cx="2514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rgbClr val="1B1F95"/>
                </a:solidFill>
                <a:latin typeface="Arial" charset="0"/>
                <a:ea typeface="ＭＳ Ｐゴシック" pitchFamily="-65" charset="-128"/>
              </a:defRPr>
            </a:lvl1pPr>
          </a:lstStyle>
          <a:p>
            <a:pPr>
              <a:defRPr/>
            </a:pPr>
            <a:fld id="{99E51379-D3EF-4E5D-9373-E1F0CC05D8A0}" type="datetime1">
              <a:rPr lang="en-US" altLang="en-US"/>
              <a:pPr>
                <a:defRPr/>
              </a:pPr>
              <a:t>9/19/2018</a:t>
            </a:fld>
            <a:endParaRPr lang="en-US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19400" y="6477000"/>
            <a:ext cx="4191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900">
                <a:solidFill>
                  <a:srgbClr val="1B1F95"/>
                </a:solidFill>
                <a:latin typeface="Arial" charset="0"/>
                <a:ea typeface="ＭＳ Ｐゴシック" pitchFamily="96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477000"/>
            <a:ext cx="1828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 b="1">
                <a:solidFill>
                  <a:srgbClr val="1B1F95"/>
                </a:solidFill>
              </a:defRPr>
            </a:lvl1pPr>
          </a:lstStyle>
          <a:p>
            <a:pPr>
              <a:defRPr/>
            </a:pPr>
            <a:fld id="{AC2E45B4-0E6E-427B-9958-CE5E170B83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1032" name="Picture 4" descr="Proposed DMTF logo.eps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90488"/>
            <a:ext cx="1981200" cy="59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24" r:id="rId1"/>
    <p:sldLayoutId id="2147484313" r:id="rId2"/>
    <p:sldLayoutId id="2147484314" r:id="rId3"/>
    <p:sldLayoutId id="2147484315" r:id="rId4"/>
    <p:sldLayoutId id="2147484316" r:id="rId5"/>
    <p:sldLayoutId id="2147484317" r:id="rId6"/>
    <p:sldLayoutId id="2147484318" r:id="rId7"/>
    <p:sldLayoutId id="2147484319" r:id="rId8"/>
    <p:sldLayoutId id="2147484320" r:id="rId9"/>
    <p:sldLayoutId id="2147484321" r:id="rId10"/>
    <p:sldLayoutId id="2147484322" r:id="rId11"/>
    <p:sldLayoutId id="2147484323" r:id="rId12"/>
    <p:sldLayoutId id="2147484325" r:id="rId1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1B1F95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1B1F95"/>
          </a:solidFill>
          <a:latin typeface="Arial" charset="0"/>
          <a:ea typeface="ＭＳ Ｐゴシック" pitchFamily="48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1B1F95"/>
          </a:solidFill>
          <a:latin typeface="Arial" charset="0"/>
          <a:ea typeface="ＭＳ Ｐゴシック" pitchFamily="48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1B1F95"/>
          </a:solidFill>
          <a:latin typeface="Arial" charset="0"/>
          <a:ea typeface="ＭＳ Ｐゴシック" pitchFamily="48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1B1F95"/>
          </a:solidFill>
          <a:latin typeface="Arial" charset="0"/>
          <a:ea typeface="ＭＳ Ｐゴシック" pitchFamily="48" charset="-128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1B1F95"/>
          </a:solidFill>
          <a:latin typeface="Arial" charset="0"/>
          <a:ea typeface="ＭＳ Ｐゴシック" pitchFamily="48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1B1F95"/>
          </a:solidFill>
          <a:latin typeface="Arial" charset="0"/>
          <a:ea typeface="ＭＳ Ｐゴシック" pitchFamily="48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1B1F95"/>
          </a:solidFill>
          <a:latin typeface="Arial" charset="0"/>
          <a:ea typeface="ＭＳ Ｐゴシック" pitchFamily="48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1B1F95"/>
          </a:solidFill>
          <a:latin typeface="Arial" charset="0"/>
          <a:ea typeface="ＭＳ Ｐゴシック" pitchFamily="48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Times" panose="02020603050405020304" pitchFamily="18" charset="0"/>
        <a:buChar char="•"/>
        <a:defRPr sz="2000">
          <a:solidFill>
            <a:srgbClr val="1B1F95"/>
          </a:solidFill>
          <a:latin typeface="+mn-lt"/>
          <a:ea typeface="+mn-ea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imes" panose="02020603050405020304" pitchFamily="18" charset="0"/>
        <a:buChar char="•"/>
        <a:defRPr>
          <a:solidFill>
            <a:srgbClr val="5B5B5B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Times" panose="02020603050405020304" pitchFamily="18" charset="0"/>
        <a:buChar char="•"/>
        <a:defRPr sz="1600">
          <a:solidFill>
            <a:srgbClr val="1B1F95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imes" panose="02020603050405020304" pitchFamily="18" charset="0"/>
        <a:buChar char="•"/>
        <a:defRPr sz="1400">
          <a:solidFill>
            <a:srgbClr val="5B5B5B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Times" panose="02020603050405020304" pitchFamily="18" charset="0"/>
        <a:buChar char="•"/>
        <a:defRPr sz="1400">
          <a:solidFill>
            <a:srgbClr val="1B1F95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Times" pitchFamily="48" charset="0"/>
        <a:buChar char="•"/>
        <a:defRPr sz="1400">
          <a:solidFill>
            <a:srgbClr val="1B1F95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Times" pitchFamily="48" charset="0"/>
        <a:buChar char="•"/>
        <a:defRPr sz="1400">
          <a:solidFill>
            <a:srgbClr val="1B1F95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Times" pitchFamily="48" charset="0"/>
        <a:buChar char="•"/>
        <a:defRPr sz="1400">
          <a:solidFill>
            <a:srgbClr val="1B1F95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Times" pitchFamily="48" charset="0"/>
        <a:buChar char="•"/>
        <a:defRPr sz="1400">
          <a:solidFill>
            <a:srgbClr val="1B1F95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Proposal For Certificate Management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505200"/>
            <a:ext cx="6248400" cy="914400"/>
          </a:xfrm>
        </p:spPr>
        <p:txBody>
          <a:bodyPr/>
          <a:lstStyle/>
          <a:p>
            <a:pPr eaLnBrk="1" hangingPunct="1">
              <a:buFont typeface="Times" panose="02020603050405020304" pitchFamily="18" charset="0"/>
              <a:buNone/>
            </a:pPr>
            <a:endParaRPr lang="en-US" altLang="en-US" dirty="0" smtClean="0"/>
          </a:p>
          <a:p>
            <a:pPr eaLnBrk="1" hangingPunct="1">
              <a:buFont typeface="Times" panose="02020603050405020304" pitchFamily="18" charset="0"/>
              <a:buNone/>
            </a:pPr>
            <a:r>
              <a:rPr lang="en-US" altLang="en-US" dirty="0" smtClean="0"/>
              <a:t>DMTF Redfish Forum</a:t>
            </a:r>
          </a:p>
          <a:p>
            <a:pPr eaLnBrk="1" hangingPunct="1">
              <a:buFont typeface="Times" panose="02020603050405020304" pitchFamily="18" charset="0"/>
              <a:buNone/>
            </a:pPr>
            <a:r>
              <a:rPr lang="en-US" altLang="en-US" dirty="0" smtClean="0"/>
              <a:t>September 2018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User Flow for Generating and Installing a Cert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user performs the </a:t>
            </a:r>
            <a:r>
              <a:rPr lang="en-US" dirty="0" err="1" smtClean="0"/>
              <a:t>GenerateCSR</a:t>
            </a:r>
            <a:r>
              <a:rPr lang="en-US" dirty="0" smtClean="0"/>
              <a:t> action</a:t>
            </a:r>
          </a:p>
          <a:p>
            <a:pPr lvl="1"/>
            <a:r>
              <a:rPr lang="en-US" dirty="0" smtClean="0"/>
              <a:t>The service retains the private key used in the action</a:t>
            </a:r>
          </a:p>
          <a:p>
            <a:r>
              <a:rPr lang="en-US" dirty="0" smtClean="0"/>
              <a:t>The user takes the response and has it signed by the appropriate authority</a:t>
            </a:r>
          </a:p>
          <a:p>
            <a:pPr lvl="1"/>
            <a:r>
              <a:rPr lang="en-US" dirty="0" smtClean="0"/>
              <a:t>This step is outside the scope of Redfish</a:t>
            </a:r>
          </a:p>
          <a:p>
            <a:r>
              <a:rPr lang="en-US" dirty="0" smtClean="0"/>
              <a:t>The user navigates to the appropriate certificate collection</a:t>
            </a:r>
          </a:p>
          <a:p>
            <a:pPr lvl="1"/>
            <a:r>
              <a:rPr lang="en-US" dirty="0" smtClean="0"/>
              <a:t>Example: if trying to replace the HTTPS certificate for a Manager, navigate to the Manager’s Certificate Collection that is subordinate to the </a:t>
            </a:r>
            <a:r>
              <a:rPr lang="en-US" dirty="0" err="1" smtClean="0"/>
              <a:t>NetworkProtocol</a:t>
            </a:r>
            <a:r>
              <a:rPr lang="en-US" dirty="0" smtClean="0"/>
              <a:t>/HTTPS object</a:t>
            </a:r>
          </a:p>
          <a:p>
            <a:r>
              <a:rPr lang="en-US" dirty="0" smtClean="0"/>
              <a:t>The user performs a POST on the Certificate Collection with the certificate string in the body</a:t>
            </a:r>
          </a:p>
          <a:p>
            <a:pPr lvl="1"/>
            <a:r>
              <a:rPr lang="en-US" dirty="0" smtClean="0"/>
              <a:t>The service pairs the private key used in the first step with the installed certificate</a:t>
            </a:r>
          </a:p>
        </p:txBody>
      </p:sp>
    </p:spTree>
    <p:extLst>
      <p:ext uri="{BB962C8B-B14F-4D97-AF65-F5344CB8AC3E}">
        <p14:creationId xmlns:p14="http://schemas.microsoft.com/office/powerpoint/2010/main" val="2417017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User Flow for Installing a Cert (Pre-generated)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user has a certificate in hand</a:t>
            </a:r>
          </a:p>
          <a:p>
            <a:pPr lvl="1"/>
            <a:r>
              <a:rPr lang="en-US" dirty="0" smtClean="0"/>
              <a:t>Perhaps distributed by their IT group</a:t>
            </a:r>
          </a:p>
          <a:p>
            <a:r>
              <a:rPr lang="en-US" dirty="0" smtClean="0"/>
              <a:t>The user navigates to the appropriate certificate collection</a:t>
            </a:r>
          </a:p>
          <a:p>
            <a:pPr lvl="1"/>
            <a:r>
              <a:rPr lang="en-US" dirty="0" smtClean="0"/>
              <a:t>Example: if trying to replace the HTTPS certificate for a Manager, navigate to the Manager’s Certificate Collection that is subordinate to the </a:t>
            </a:r>
            <a:r>
              <a:rPr lang="en-US" dirty="0" err="1" smtClean="0"/>
              <a:t>NetworkProtocol</a:t>
            </a:r>
            <a:r>
              <a:rPr lang="en-US" dirty="0" smtClean="0"/>
              <a:t>/HTTPS object</a:t>
            </a:r>
          </a:p>
          <a:p>
            <a:r>
              <a:rPr lang="en-US" dirty="0" smtClean="0"/>
              <a:t>The user performs a POST on the Certificate Collection with the certificate string in the body</a:t>
            </a:r>
          </a:p>
          <a:p>
            <a:pPr lvl="1"/>
            <a:r>
              <a:rPr lang="en-US" dirty="0" smtClean="0"/>
              <a:t>The certificate in this case must also carry the private key</a:t>
            </a:r>
          </a:p>
        </p:txBody>
      </p:sp>
    </p:spTree>
    <p:extLst>
      <p:ext uri="{BB962C8B-B14F-4D97-AF65-F5344CB8AC3E}">
        <p14:creationId xmlns:p14="http://schemas.microsoft.com/office/powerpoint/2010/main" val="2989471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Ongoing Considerations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Certificate authenticity</a:t>
            </a:r>
          </a:p>
          <a:p>
            <a:pPr lvl="1"/>
            <a:r>
              <a:rPr lang="en-US" dirty="0"/>
              <a:t>H</a:t>
            </a:r>
            <a:r>
              <a:rPr lang="en-US" dirty="0" smtClean="0"/>
              <a:t>ow would a service verify the certificate is valid against a CA?</a:t>
            </a:r>
          </a:p>
          <a:p>
            <a:r>
              <a:rPr lang="en-US" dirty="0" smtClean="0"/>
              <a:t>Certificate revocation</a:t>
            </a:r>
          </a:p>
          <a:p>
            <a:pPr lvl="1"/>
            <a:r>
              <a:rPr lang="en-US" dirty="0" smtClean="0"/>
              <a:t>How would a service detect if a certificate has been revoked?</a:t>
            </a:r>
          </a:p>
          <a:p>
            <a:pPr lvl="1"/>
            <a:r>
              <a:rPr lang="en-US" dirty="0" smtClean="0"/>
              <a:t>How could a service initiate a request to revoke a certificate?</a:t>
            </a:r>
          </a:p>
          <a:p>
            <a:pPr lvl="2"/>
            <a:r>
              <a:rPr lang="en-US" dirty="0" smtClean="0"/>
              <a:t>Is this something even needed to be done by Redfish?</a:t>
            </a:r>
          </a:p>
          <a:p>
            <a:r>
              <a:rPr lang="en-US" dirty="0" smtClean="0"/>
              <a:t>In the above two topics, consideration needs to be made to the fact that services may be isolated from a CA</a:t>
            </a:r>
          </a:p>
          <a:p>
            <a:pPr lvl="1"/>
            <a:r>
              <a:rPr lang="en-US" dirty="0" smtClean="0"/>
              <a:t>There are best practices available for how to manage this on private networks</a:t>
            </a:r>
          </a:p>
          <a:p>
            <a:pPr lvl="1"/>
            <a:r>
              <a:rPr lang="en-US" dirty="0" smtClean="0"/>
              <a:t>Should the Redfish Forum embed these aspects in the data model, white paper, or elsewhere?</a:t>
            </a:r>
          </a:p>
          <a:p>
            <a:r>
              <a:rPr lang="en-US" dirty="0" smtClean="0"/>
              <a:t>Public feedback on these topics (and the proposed model) would be welcomed</a:t>
            </a:r>
          </a:p>
        </p:txBody>
      </p:sp>
    </p:spTree>
    <p:extLst>
      <p:ext uri="{BB962C8B-B14F-4D97-AF65-F5344CB8AC3E}">
        <p14:creationId xmlns:p14="http://schemas.microsoft.com/office/powerpoint/2010/main" val="1043630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Times" panose="02020603050405020304" pitchFamily="18" charset="0"/>
              <a:buChar char="•"/>
              <a:defRPr sz="2000">
                <a:solidFill>
                  <a:srgbClr val="1B1F95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Times" panose="02020603050405020304" pitchFamily="18" charset="0"/>
              <a:buChar char="•"/>
              <a:defRPr>
                <a:solidFill>
                  <a:srgbClr val="5B5B5B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B1F95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400">
                <a:solidFill>
                  <a:srgbClr val="5B5B5B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400">
                <a:solidFill>
                  <a:srgbClr val="1B1F95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400">
                <a:solidFill>
                  <a:srgbClr val="1B1F95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400">
                <a:solidFill>
                  <a:srgbClr val="1B1F95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400">
                <a:solidFill>
                  <a:srgbClr val="1B1F95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400">
                <a:solidFill>
                  <a:srgbClr val="1B1F95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825AC21-1DDB-4D98-A5F7-90916D9E040E}" type="slidenum">
              <a:rPr lang="en-US" altLang="en-US" sz="900" smtClean="0"/>
              <a:pPr>
                <a:spcBef>
                  <a:spcPct val="0"/>
                </a:spcBef>
                <a:buFontTx/>
                <a:buNone/>
              </a:pPr>
              <a:t>13</a:t>
            </a:fld>
            <a:endParaRPr lang="en-US" altLang="en-US" sz="900" smtClean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600200"/>
            <a:ext cx="6163765" cy="43434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406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Disclaimer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information in this presentation represents a snapshot of work in progress within the DMTF</a:t>
            </a:r>
            <a:r>
              <a:rPr lang="en-US" dirty="0" smtClean="0"/>
              <a:t>.</a:t>
            </a:r>
          </a:p>
          <a:p>
            <a:r>
              <a:rPr lang="en-US" dirty="0"/>
              <a:t>This information is subject to change without notice. The standard specifications remain the normative reference for all information</a:t>
            </a:r>
            <a:r>
              <a:rPr lang="en-US" dirty="0" smtClean="0"/>
              <a:t>.</a:t>
            </a:r>
          </a:p>
          <a:p>
            <a:r>
              <a:rPr lang="en-US" dirty="0"/>
              <a:t>For additional information, see the Distributed Management Task Force (DMTF) website.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3139-4ED1-4ABB-961B-E0BDE8358F43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55956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Statement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Redfish should consider a consistent data model for managing certificates regardless of use case. Should include the following use cases:</a:t>
            </a:r>
          </a:p>
          <a:p>
            <a:pPr lvl="1"/>
            <a:r>
              <a:rPr lang="en-US" dirty="0" smtClean="0"/>
              <a:t>Redfish Service (or other) HTTPS/TLS</a:t>
            </a:r>
          </a:p>
          <a:p>
            <a:pPr lvl="1"/>
            <a:r>
              <a:rPr lang="en-US" dirty="0" smtClean="0"/>
              <a:t>Certificate Based Authentication</a:t>
            </a:r>
            <a:endParaRPr lang="en-US" dirty="0"/>
          </a:p>
          <a:p>
            <a:r>
              <a:rPr lang="en-US" dirty="0" smtClean="0"/>
              <a:t>Other use cases to consider:</a:t>
            </a:r>
          </a:p>
          <a:p>
            <a:pPr lvl="1"/>
            <a:r>
              <a:rPr lang="en-US" dirty="0" smtClean="0"/>
              <a:t>UEFI Secure Boot Key Management (hash management)</a:t>
            </a:r>
          </a:p>
          <a:p>
            <a:pPr lvl="1"/>
            <a:r>
              <a:rPr lang="en-US" dirty="0" smtClean="0"/>
              <a:t>Other protocols</a:t>
            </a:r>
          </a:p>
        </p:txBody>
      </p:sp>
    </p:spTree>
    <p:extLst>
      <p:ext uri="{BB962C8B-B14F-4D97-AF65-F5344CB8AC3E}">
        <p14:creationId xmlns:p14="http://schemas.microsoft.com/office/powerpoint/2010/main" val="54171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Model Tree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B59547-25A2-4D01-8524-7D768150B6FD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  <p:sp>
        <p:nvSpPr>
          <p:cNvPr id="7" name="Oval 6"/>
          <p:cNvSpPr/>
          <p:nvPr/>
        </p:nvSpPr>
        <p:spPr bwMode="auto">
          <a:xfrm>
            <a:off x="990600" y="2057400"/>
            <a:ext cx="1371600" cy="91440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48" charset="-128"/>
              </a:rPr>
              <a:t>Service Root</a:t>
            </a:r>
          </a:p>
        </p:txBody>
      </p:sp>
      <p:sp>
        <p:nvSpPr>
          <p:cNvPr id="42" name="Oval 41"/>
          <p:cNvSpPr/>
          <p:nvPr/>
        </p:nvSpPr>
        <p:spPr bwMode="auto">
          <a:xfrm>
            <a:off x="2206091" y="3581400"/>
            <a:ext cx="1371600" cy="91440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48" charset="-128"/>
              </a:rPr>
              <a:t>Certificate Service</a:t>
            </a:r>
          </a:p>
        </p:txBody>
      </p:sp>
      <p:sp>
        <p:nvSpPr>
          <p:cNvPr id="46" name="Oval 45"/>
          <p:cNvSpPr/>
          <p:nvPr/>
        </p:nvSpPr>
        <p:spPr bwMode="auto">
          <a:xfrm>
            <a:off x="5181600" y="3505200"/>
            <a:ext cx="1371600" cy="91440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48" charset="-128"/>
              </a:rPr>
              <a:t>Certificate Collection</a:t>
            </a:r>
          </a:p>
        </p:txBody>
      </p:sp>
      <p:sp>
        <p:nvSpPr>
          <p:cNvPr id="47" name="Oval 46"/>
          <p:cNvSpPr/>
          <p:nvPr/>
        </p:nvSpPr>
        <p:spPr bwMode="auto">
          <a:xfrm>
            <a:off x="6477000" y="4953000"/>
            <a:ext cx="1371600" cy="91440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48" charset="-128"/>
              </a:rPr>
              <a:t>Certificate</a:t>
            </a:r>
          </a:p>
        </p:txBody>
      </p:sp>
      <p:cxnSp>
        <p:nvCxnSpPr>
          <p:cNvPr id="17" name="Curved Connector 16"/>
          <p:cNvCxnSpPr>
            <a:stCxn id="7" idx="4"/>
            <a:endCxn id="42" idx="1"/>
          </p:cNvCxnSpPr>
          <p:nvPr/>
        </p:nvCxnSpPr>
        <p:spPr bwMode="auto">
          <a:xfrm rot="16200000" flipH="1">
            <a:off x="1669923" y="2978276"/>
            <a:ext cx="743511" cy="730557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0" name="Curved Connector 59"/>
          <p:cNvCxnSpPr/>
          <p:nvPr/>
        </p:nvCxnSpPr>
        <p:spPr bwMode="auto">
          <a:xfrm rot="16200000" flipH="1">
            <a:off x="5938979" y="4348023"/>
            <a:ext cx="667311" cy="810466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3" name="TextBox 32"/>
          <p:cNvSpPr txBox="1"/>
          <p:nvPr/>
        </p:nvSpPr>
        <p:spPr>
          <a:xfrm>
            <a:off x="2041678" y="3075801"/>
            <a:ext cx="457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1:1</a:t>
            </a:r>
            <a:endParaRPr lang="en-US" sz="1200" dirty="0"/>
          </a:p>
        </p:txBody>
      </p:sp>
      <p:sp>
        <p:nvSpPr>
          <p:cNvPr id="64" name="TextBox 63"/>
          <p:cNvSpPr txBox="1"/>
          <p:nvPr/>
        </p:nvSpPr>
        <p:spPr>
          <a:xfrm>
            <a:off x="4958335" y="3065219"/>
            <a:ext cx="457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1:1</a:t>
            </a:r>
            <a:endParaRPr lang="en-US" sz="1200" dirty="0"/>
          </a:p>
        </p:txBody>
      </p:sp>
      <p:sp>
        <p:nvSpPr>
          <p:cNvPr id="68" name="TextBox 67"/>
          <p:cNvSpPr txBox="1"/>
          <p:nvPr/>
        </p:nvSpPr>
        <p:spPr>
          <a:xfrm>
            <a:off x="6331580" y="4510762"/>
            <a:ext cx="457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1:N</a:t>
            </a:r>
            <a:endParaRPr lang="en-US" sz="1200" dirty="0"/>
          </a:p>
        </p:txBody>
      </p:sp>
      <p:sp>
        <p:nvSpPr>
          <p:cNvPr id="26" name="Oval 25"/>
          <p:cNvSpPr/>
          <p:nvPr/>
        </p:nvSpPr>
        <p:spPr bwMode="auto">
          <a:xfrm>
            <a:off x="3962400" y="2111754"/>
            <a:ext cx="1371600" cy="91440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48" charset="-128"/>
              </a:rPr>
              <a:t>Device, User, Other Resources</a:t>
            </a:r>
          </a:p>
        </p:txBody>
      </p:sp>
      <p:cxnSp>
        <p:nvCxnSpPr>
          <p:cNvPr id="27" name="Curved Connector 26"/>
          <p:cNvCxnSpPr>
            <a:stCxn id="26" idx="4"/>
            <a:endCxn id="46" idx="1"/>
          </p:cNvCxnSpPr>
          <p:nvPr/>
        </p:nvCxnSpPr>
        <p:spPr bwMode="auto">
          <a:xfrm rot="16200000" flipH="1">
            <a:off x="4708855" y="2965499"/>
            <a:ext cx="612957" cy="734266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6" name="Oval 15"/>
          <p:cNvSpPr/>
          <p:nvPr/>
        </p:nvSpPr>
        <p:spPr bwMode="auto">
          <a:xfrm>
            <a:off x="3276600" y="5007354"/>
            <a:ext cx="1371600" cy="91440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48" charset="-128"/>
              </a:rPr>
              <a:t>Certificate Locations</a:t>
            </a:r>
          </a:p>
        </p:txBody>
      </p:sp>
      <p:cxnSp>
        <p:nvCxnSpPr>
          <p:cNvPr id="18" name="Curved Connector 17"/>
          <p:cNvCxnSpPr>
            <a:stCxn id="42" idx="4"/>
            <a:endCxn id="16" idx="1"/>
          </p:cNvCxnSpPr>
          <p:nvPr/>
        </p:nvCxnSpPr>
        <p:spPr bwMode="auto">
          <a:xfrm rot="16200000" flipH="1">
            <a:off x="2861946" y="4525744"/>
            <a:ext cx="645465" cy="585575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3" name="TextBox 22"/>
          <p:cNvSpPr txBox="1"/>
          <p:nvPr/>
        </p:nvSpPr>
        <p:spPr>
          <a:xfrm>
            <a:off x="3352800" y="4599801"/>
            <a:ext cx="457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1:1</a:t>
            </a:r>
            <a:endParaRPr lang="en-US" sz="1200" dirty="0"/>
          </a:p>
        </p:txBody>
      </p:sp>
      <p:cxnSp>
        <p:nvCxnSpPr>
          <p:cNvPr id="24" name="Curved Connector 23"/>
          <p:cNvCxnSpPr/>
          <p:nvPr/>
        </p:nvCxnSpPr>
        <p:spPr bwMode="auto">
          <a:xfrm flipV="1">
            <a:off x="4648200" y="5323418"/>
            <a:ext cx="1828800" cy="54354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28" name="TextBox 27"/>
          <p:cNvSpPr txBox="1"/>
          <p:nvPr/>
        </p:nvSpPr>
        <p:spPr>
          <a:xfrm>
            <a:off x="5181600" y="5133201"/>
            <a:ext cx="457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1:N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711473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 Explanation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Single Certificate Service off Service Root</a:t>
            </a:r>
          </a:p>
          <a:p>
            <a:pPr lvl="1"/>
            <a:r>
              <a:rPr lang="en-US" dirty="0" smtClean="0"/>
              <a:t>Contains a single Action (</a:t>
            </a:r>
            <a:r>
              <a:rPr lang="en-US" dirty="0" err="1" smtClean="0"/>
              <a:t>GenerateCSR</a:t>
            </a:r>
            <a:r>
              <a:rPr lang="en-US" dirty="0" smtClean="0"/>
              <a:t>) to manage signing requests from a user</a:t>
            </a:r>
          </a:p>
          <a:p>
            <a:r>
              <a:rPr lang="en-US" dirty="0" smtClean="0"/>
              <a:t>Collections for certificates</a:t>
            </a:r>
          </a:p>
          <a:p>
            <a:pPr lvl="1"/>
            <a:r>
              <a:rPr lang="en-US" dirty="0" smtClean="0"/>
              <a:t>Users can perform the standard Create and Delete operations for managing certificates</a:t>
            </a:r>
          </a:p>
          <a:p>
            <a:pPr lvl="1"/>
            <a:r>
              <a:rPr lang="en-US" dirty="0" smtClean="0"/>
              <a:t>Collections are added to resources that can have certificates installed to it</a:t>
            </a:r>
          </a:p>
          <a:p>
            <a:pPr lvl="2"/>
            <a:r>
              <a:rPr lang="en-US" dirty="0" smtClean="0"/>
              <a:t>The location of the collection will inform the client about the context of the certificate</a:t>
            </a:r>
          </a:p>
          <a:p>
            <a:pPr lvl="2"/>
            <a:r>
              <a:rPr lang="en-US" dirty="0" smtClean="0"/>
              <a:t>Able to control access to different certificate collections; some examples:</a:t>
            </a:r>
          </a:p>
          <a:p>
            <a:pPr lvl="3"/>
            <a:r>
              <a:rPr lang="en-US" dirty="0" err="1" smtClean="0"/>
              <a:t>ConfigureSelf</a:t>
            </a:r>
            <a:r>
              <a:rPr lang="en-US" dirty="0" smtClean="0"/>
              <a:t>: Able to manage the certificates related to your Account</a:t>
            </a:r>
          </a:p>
          <a:p>
            <a:pPr lvl="3"/>
            <a:r>
              <a:rPr lang="en-US" dirty="0" err="1" smtClean="0"/>
              <a:t>ConfigureManager</a:t>
            </a:r>
            <a:r>
              <a:rPr lang="en-US" dirty="0" smtClean="0"/>
              <a:t>: Able to manage the certificates within the Manager tree</a:t>
            </a:r>
          </a:p>
          <a:p>
            <a:pPr lvl="3"/>
            <a:r>
              <a:rPr lang="en-US" dirty="0" err="1" smtClean="0"/>
              <a:t>ConfigureComponents</a:t>
            </a:r>
            <a:r>
              <a:rPr lang="en-US" dirty="0" smtClean="0"/>
              <a:t>: Able to manage the certificates within the </a:t>
            </a:r>
            <a:r>
              <a:rPr lang="en-US" dirty="0" err="1" smtClean="0"/>
              <a:t>ComputerSystem</a:t>
            </a:r>
            <a:r>
              <a:rPr lang="en-US" dirty="0" smtClean="0"/>
              <a:t> tree</a:t>
            </a:r>
          </a:p>
          <a:p>
            <a:r>
              <a:rPr lang="en-US" dirty="0" smtClean="0"/>
              <a:t>Certificate locations resource contains links to all the certificates so administrators and auditors can get a complete set in a single location</a:t>
            </a:r>
          </a:p>
        </p:txBody>
      </p:sp>
    </p:spTree>
    <p:extLst>
      <p:ext uri="{BB962C8B-B14F-4D97-AF65-F5344CB8AC3E}">
        <p14:creationId xmlns:p14="http://schemas.microsoft.com/office/powerpoint/2010/main" val="2426453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Certificate Service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"@</a:t>
            </a:r>
            <a:r>
              <a:rPr lang="en-US" sz="10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odata.context</a:t>
            </a: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": "/redfish/v1/$</a:t>
            </a:r>
            <a:r>
              <a:rPr lang="en-US" sz="10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metadata#CertificateService.CertificateService</a:t>
            </a: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",</a:t>
            </a:r>
          </a:p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"@odata.id": "/</a:t>
            </a:r>
            <a:r>
              <a:rPr lang="en-US" sz="1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redfish/v1/</a:t>
            </a:r>
            <a:r>
              <a:rPr lang="en-US" sz="10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CertificateService</a:t>
            </a: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",</a:t>
            </a:r>
          </a:p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"@</a:t>
            </a:r>
            <a:r>
              <a:rPr lang="en-US" sz="10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odata.type</a:t>
            </a: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": "#CertificateService.v1_0_0.CertificateService",</a:t>
            </a:r>
          </a:p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"Id": "</a:t>
            </a:r>
            <a:r>
              <a:rPr lang="en-US" sz="10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CertificateService</a:t>
            </a: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",</a:t>
            </a:r>
          </a:p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"Name": "Certificate Service",</a:t>
            </a:r>
          </a:p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"</a:t>
            </a: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Actions": {</a:t>
            </a:r>
          </a:p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"#</a:t>
            </a:r>
            <a:r>
              <a:rPr lang="en-US" sz="10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CertificateService.GenerateCSR</a:t>
            </a: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": {</a:t>
            </a:r>
          </a:p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  "target": "/redfish/v1/</a:t>
            </a:r>
            <a:r>
              <a:rPr lang="en-US" sz="10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CertificateService</a:t>
            </a: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/Actions/</a:t>
            </a:r>
            <a:r>
              <a:rPr lang="en-US" sz="10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GenerateCSR</a:t>
            </a: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</a:p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}</a:t>
            </a:r>
          </a:p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1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},</a:t>
            </a:r>
            <a:endParaRPr lang="en-US" sz="10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"</a:t>
            </a:r>
            <a:r>
              <a:rPr lang="en-US" sz="10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CertificateLocations</a:t>
            </a:r>
            <a:r>
              <a:rPr lang="en-US" sz="1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": {</a:t>
            </a:r>
          </a:p>
          <a:p>
            <a:pPr marL="0" indent="0">
              <a:buNone/>
            </a:pPr>
            <a:r>
              <a:rPr lang="en-US" sz="1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"@odata.id": "/redfish/v1/</a:t>
            </a:r>
            <a:r>
              <a:rPr lang="en-US" sz="10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CertificateService</a:t>
            </a:r>
            <a:r>
              <a:rPr lang="en-US" sz="1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  <a:r>
              <a:rPr lang="en-US" sz="10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CertificateLocations</a:t>
            </a:r>
            <a:r>
              <a:rPr lang="en-US" sz="1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endParaRPr lang="en-US" sz="10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},</a:t>
            </a:r>
          </a:p>
          <a:p>
            <a:pPr marL="0" indent="0">
              <a:buNone/>
            </a:pPr>
            <a:r>
              <a:rPr lang="en-US" sz="1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"</a:t>
            </a:r>
            <a:r>
              <a:rPr lang="en-US" sz="10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Oem</a:t>
            </a: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": {}</a:t>
            </a:r>
          </a:p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545496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Certificate Signing Request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POST /redfish/v1/</a:t>
            </a:r>
            <a:r>
              <a:rPr lang="en-US" sz="10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CertificateService</a:t>
            </a: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/Actions/</a:t>
            </a:r>
            <a:r>
              <a:rPr lang="en-US" sz="10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GenerateCSR</a:t>
            </a: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HTTP/1.1</a:t>
            </a:r>
          </a:p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"Country": "US",</a:t>
            </a:r>
          </a:p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"State": "Oregon",</a:t>
            </a:r>
          </a:p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"City": "Portland",</a:t>
            </a:r>
          </a:p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"</a:t>
            </a:r>
            <a:r>
              <a:rPr lang="en-US" sz="1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Organization": </a:t>
            </a: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"Contoso",</a:t>
            </a:r>
          </a:p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"</a:t>
            </a:r>
            <a:r>
              <a:rPr lang="en-US" sz="10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OrganizationalUnit</a:t>
            </a: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": "ABC",</a:t>
            </a:r>
          </a:p>
          <a:p>
            <a:pPr marL="0" indent="0">
              <a:buNone/>
            </a:pPr>
            <a:r>
              <a:rPr lang="en-US" sz="1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"</a:t>
            </a:r>
            <a:r>
              <a:rPr lang="en-US" sz="10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CommonName</a:t>
            </a:r>
            <a:r>
              <a:rPr lang="en-US" sz="1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": "manager.contoso.org",</a:t>
            </a:r>
          </a:p>
          <a:p>
            <a:pPr marL="0" indent="0">
              <a:buNone/>
            </a:pPr>
            <a:r>
              <a:rPr lang="en-US" sz="1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"</a:t>
            </a:r>
            <a:r>
              <a:rPr lang="en-US" sz="10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AlternativeNames</a:t>
            </a: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": </a:t>
            </a:r>
            <a:r>
              <a:rPr lang="en-US" sz="1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 "manager.contoso.com", </a:t>
            </a: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en-US" sz="1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manager.contoso.us" ],</a:t>
            </a:r>
          </a:p>
          <a:p>
            <a:pPr marL="0" indent="0">
              <a:buNone/>
            </a:pPr>
            <a:r>
              <a:rPr lang="en-US" sz="1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"Email": "admin@contoso.org",</a:t>
            </a:r>
          </a:p>
          <a:p>
            <a:pPr marL="0" indent="0">
              <a:buNone/>
            </a:pPr>
            <a:r>
              <a:rPr lang="en-US" sz="1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"</a:t>
            </a:r>
            <a:r>
              <a:rPr lang="en-US" sz="10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KeyLengthBits</a:t>
            </a:r>
            <a:r>
              <a:rPr lang="en-US" sz="1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": 2048,</a:t>
            </a:r>
          </a:p>
          <a:p>
            <a:pPr marL="0" indent="0">
              <a:buNone/>
            </a:pPr>
            <a:r>
              <a:rPr lang="en-US" sz="1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"</a:t>
            </a:r>
            <a:r>
              <a:rPr lang="en-US" sz="10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KeyUsage</a:t>
            </a:r>
            <a:r>
              <a:rPr lang="en-US" sz="1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": </a:t>
            </a: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 </a:t>
            </a:r>
            <a:r>
              <a:rPr lang="en-US" sz="1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en-US" sz="10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DigitalSignature</a:t>
            </a: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", "</a:t>
            </a:r>
            <a:r>
              <a:rPr lang="en-US" sz="10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ServerAuthentication</a:t>
            </a:r>
            <a:r>
              <a:rPr lang="en-US" sz="1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 ],</a:t>
            </a:r>
          </a:p>
          <a:p>
            <a:pPr marL="0" indent="0">
              <a:buNone/>
            </a:pPr>
            <a:r>
              <a:rPr lang="en-US" sz="1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"</a:t>
            </a:r>
            <a:r>
              <a:rPr lang="en-US" sz="10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ResourceUri</a:t>
            </a:r>
            <a:r>
              <a:rPr lang="en-US" sz="1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": { "@odata.id": "/redfish/v1/..." }</a:t>
            </a:r>
          </a:p>
          <a:p>
            <a:pPr marL="0" indent="0">
              <a:buNone/>
            </a:pPr>
            <a:r>
              <a:rPr lang="en-US" sz="1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lang="en-US" sz="10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sz="10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HTTP/1.1 200 OK</a:t>
            </a:r>
          </a:p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"</a:t>
            </a:r>
            <a:r>
              <a:rPr lang="en-US" sz="10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CSRString</a:t>
            </a: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": "-----BEGIN CERTIFICATE REQUEST-----...-----END CERTIFICATE REQUEST-</a:t>
            </a:r>
            <a:r>
              <a:rPr lang="en-US" sz="1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----",</a:t>
            </a:r>
          </a:p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"</a:t>
            </a:r>
            <a:r>
              <a:rPr lang="en-US" sz="10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ResourceUri</a:t>
            </a:r>
            <a:r>
              <a:rPr lang="en-US" sz="1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": { "@odata.id": "/</a:t>
            </a: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redfish/v1</a:t>
            </a:r>
            <a:r>
              <a:rPr lang="en-US" sz="100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/..." }</a:t>
            </a:r>
          </a:p>
          <a:p>
            <a:pPr marL="0" indent="0">
              <a:buNone/>
            </a:pPr>
            <a:r>
              <a:rPr lang="en-US" sz="100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lang="en-US" sz="1000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sz="10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dirty="0" smtClean="0"/>
              <a:t>The response for the Action contains the CSR string</a:t>
            </a:r>
            <a:endParaRPr lang="en-US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dirty="0" smtClean="0"/>
              <a:t>Can leverage the </a:t>
            </a:r>
            <a:r>
              <a:rPr lang="en-US" dirty="0" err="1" smtClean="0"/>
              <a:t>ReturnType</a:t>
            </a:r>
            <a:r>
              <a:rPr lang="en-US" dirty="0" smtClean="0"/>
              <a:t> term when defining the Action in CSDL</a:t>
            </a:r>
          </a:p>
          <a:p>
            <a:pPr lvl="1"/>
            <a:r>
              <a:rPr lang="en-US" dirty="0" smtClean="0"/>
              <a:t>Will be our first Action to contain response data</a:t>
            </a:r>
          </a:p>
          <a:p>
            <a:pPr lvl="1"/>
            <a:r>
              <a:rPr lang="en-US" dirty="0" smtClean="0"/>
              <a:t>The service could produce a Task if the request takes a long time</a:t>
            </a:r>
          </a:p>
        </p:txBody>
      </p:sp>
    </p:spTree>
    <p:extLst>
      <p:ext uri="{BB962C8B-B14F-4D97-AF65-F5344CB8AC3E}">
        <p14:creationId xmlns:p14="http://schemas.microsoft.com/office/powerpoint/2010/main" val="2833269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Certificate Locations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"@</a:t>
            </a:r>
            <a:r>
              <a:rPr lang="en-US" sz="10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odata.context</a:t>
            </a: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": "/redfish/v1/$</a:t>
            </a:r>
            <a:r>
              <a:rPr lang="en-US" sz="10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metadata#CertificateLocations.CertificateLocations</a:t>
            </a: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",</a:t>
            </a:r>
          </a:p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"@odata.id": "/redfish/v1/</a:t>
            </a:r>
            <a:r>
              <a:rPr lang="en-US" sz="10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CertificateService</a:t>
            </a: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  <a:r>
              <a:rPr lang="en-US" sz="10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CertificateLocations</a:t>
            </a: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",</a:t>
            </a:r>
          </a:p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"@</a:t>
            </a:r>
            <a:r>
              <a:rPr lang="en-US" sz="10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odata.type</a:t>
            </a: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": "#CertificateLocations.v1_0_0.CertificateLocations",</a:t>
            </a:r>
          </a:p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"Id": "</a:t>
            </a:r>
            <a:r>
              <a:rPr lang="en-US" sz="10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CertificateLocations</a:t>
            </a: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",</a:t>
            </a:r>
          </a:p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"Name": "Certificate Locations",</a:t>
            </a:r>
          </a:p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"Links": {</a:t>
            </a:r>
          </a:p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"</a:t>
            </a:r>
            <a:r>
              <a:rPr lang="en-US" sz="1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Certificates": </a:t>
            </a: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</a:p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  {</a:t>
            </a:r>
          </a:p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      "@odata.id": "/redfish/v1/Managers/1/</a:t>
            </a:r>
            <a:r>
              <a:rPr lang="en-US" sz="10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NetworkProtocol</a:t>
            </a: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/HTTPS/Certificates/1"</a:t>
            </a:r>
          </a:p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  },</a:t>
            </a:r>
          </a:p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  {</a:t>
            </a:r>
          </a:p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      "@odata.id": "/redfish/v1/</a:t>
            </a:r>
            <a:r>
              <a:rPr lang="en-US" sz="10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AccountService</a:t>
            </a: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/Accounts/Jim/Certificates/1"</a:t>
            </a:r>
          </a:p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  },</a:t>
            </a:r>
          </a:p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  {</a:t>
            </a:r>
          </a:p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      "@odata.id": "/redfish/v1/</a:t>
            </a:r>
            <a:r>
              <a:rPr lang="en-US" sz="10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AccountService</a:t>
            </a: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  <a:r>
              <a:rPr lang="en-US" sz="10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ExternalAccountProviders</a:t>
            </a: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/LDAP/Certificates/1"</a:t>
            </a:r>
          </a:p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  }</a:t>
            </a:r>
          </a:p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]</a:t>
            </a:r>
          </a:p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},</a:t>
            </a:r>
          </a:p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"</a:t>
            </a:r>
            <a:r>
              <a:rPr lang="en-US" sz="10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Oem</a:t>
            </a: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": {}</a:t>
            </a:r>
          </a:p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757715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Certificate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"@</a:t>
            </a:r>
            <a:r>
              <a:rPr lang="en-US" sz="10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odata.context</a:t>
            </a: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": "/redfish/v1/$</a:t>
            </a:r>
            <a:r>
              <a:rPr lang="en-US" sz="10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metadata#Certificate.Certificate</a:t>
            </a: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",</a:t>
            </a:r>
          </a:p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"@odata.id": "/</a:t>
            </a:r>
            <a:r>
              <a:rPr lang="en-US" sz="1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redfish/v1/Managers/1/</a:t>
            </a:r>
            <a:r>
              <a:rPr lang="en-US" sz="10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NetworkProtocol</a:t>
            </a:r>
            <a:r>
              <a:rPr lang="en-US" sz="1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/HTTPS/Certificates/1",</a:t>
            </a:r>
            <a:endParaRPr lang="en-US" sz="10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"@</a:t>
            </a:r>
            <a:r>
              <a:rPr lang="en-US" sz="10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odata.type</a:t>
            </a: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": "#Certificate.v1_0_0.Certificate",</a:t>
            </a:r>
          </a:p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"Id": "1",</a:t>
            </a:r>
          </a:p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"Name": "Certificate",</a:t>
            </a:r>
          </a:p>
          <a:p>
            <a:pPr marL="0" indent="0">
              <a:buNone/>
            </a:pPr>
            <a:r>
              <a:rPr lang="en-US" sz="1000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"</a:t>
            </a:r>
            <a:r>
              <a:rPr lang="en-US" sz="1000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CertificateString</a:t>
            </a:r>
            <a:r>
              <a:rPr lang="en-US" sz="1000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": "-----BEGIN CERTIFICATE-----...-----END CERTIFICATE-</a:t>
            </a:r>
            <a:r>
              <a:rPr lang="en-US" sz="1000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----",</a:t>
            </a:r>
            <a:endParaRPr lang="en-US" sz="10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"Issuer": </a:t>
            </a:r>
            <a:r>
              <a:rPr lang="en-US" sz="1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{ ... },</a:t>
            </a:r>
            <a:endParaRPr lang="en-US" sz="10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"Subject": </a:t>
            </a:r>
            <a:r>
              <a:rPr lang="en-US" sz="1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{ ... },</a:t>
            </a:r>
          </a:p>
          <a:p>
            <a:pPr marL="0" indent="0">
              <a:buNone/>
            </a:pPr>
            <a:r>
              <a:rPr lang="en-US" sz="1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"</a:t>
            </a:r>
            <a:r>
              <a:rPr lang="en-US" sz="10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ValidNotAfter</a:t>
            </a:r>
            <a:r>
              <a:rPr lang="en-US" sz="1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": "2031-06-22T16:36:05Z",</a:t>
            </a:r>
          </a:p>
          <a:p>
            <a:pPr marL="0" indent="0">
              <a:buNone/>
            </a:pPr>
            <a:r>
              <a:rPr lang="en-US" sz="1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en-US" sz="10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ValidNotBefore</a:t>
            </a:r>
            <a:r>
              <a:rPr lang="en-US" sz="1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": </a:t>
            </a:r>
            <a:r>
              <a:rPr lang="en-US" sz="1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"2016-06-22T16:36:05Z",</a:t>
            </a:r>
          </a:p>
          <a:p>
            <a:pPr marL="0" indent="0">
              <a:buNone/>
            </a:pPr>
            <a:r>
              <a:rPr lang="en-US" sz="1000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"</a:t>
            </a:r>
            <a:r>
              <a:rPr lang="en-US" sz="1000" dirty="0" err="1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CertificateType</a:t>
            </a:r>
            <a:r>
              <a:rPr lang="en-US" sz="1000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": "PEM"</a:t>
            </a:r>
          </a:p>
          <a:p>
            <a:pPr marL="0" indent="0">
              <a:buNone/>
            </a:pPr>
            <a:r>
              <a:rPr lang="en-US" sz="1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 marL="0" indent="0">
              <a:buNone/>
            </a:pPr>
            <a:endParaRPr lang="en-US" sz="10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dirty="0" smtClean="0"/>
              <a:t>Properties in </a:t>
            </a:r>
            <a:r>
              <a:rPr lang="en-US" dirty="0" smtClean="0">
                <a:solidFill>
                  <a:srgbClr val="FF0000"/>
                </a:solidFill>
              </a:rPr>
              <a:t>red</a:t>
            </a:r>
            <a:r>
              <a:rPr lang="en-US" dirty="0" smtClean="0"/>
              <a:t> are “Required on Create”</a:t>
            </a:r>
          </a:p>
          <a:p>
            <a:r>
              <a:rPr lang="en-US" dirty="0" smtClean="0"/>
              <a:t>The Certificate Collection location gives context as to what the certificate is for</a:t>
            </a:r>
          </a:p>
          <a:p>
            <a:pPr lvl="1"/>
            <a:r>
              <a:rPr lang="en-US" dirty="0" smtClean="0"/>
              <a:t>In this case, it’s a certificate for the HTTPS service on Manager “1”</a:t>
            </a:r>
          </a:p>
          <a:p>
            <a:r>
              <a:rPr lang="en-US" dirty="0" smtClean="0"/>
              <a:t>If the cert contains a public and private part, the private part is removed from the response</a:t>
            </a:r>
          </a:p>
        </p:txBody>
      </p:sp>
    </p:spTree>
    <p:extLst>
      <p:ext uri="{BB962C8B-B14F-4D97-AF65-F5344CB8AC3E}">
        <p14:creationId xmlns:p14="http://schemas.microsoft.com/office/powerpoint/2010/main" val="1777775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595959"/>
      </a:hlink>
      <a:folHlink>
        <a:srgbClr val="AF67FF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4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48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17237</TotalTime>
  <Words>1075</Words>
  <Application>Microsoft Office PowerPoint</Application>
  <PresentationFormat>On-screen Show (4:3)</PresentationFormat>
  <Paragraphs>154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ＭＳ Ｐゴシック</vt:lpstr>
      <vt:lpstr>Arial</vt:lpstr>
      <vt:lpstr>Courier New</vt:lpstr>
      <vt:lpstr>HP Simplified</vt:lpstr>
      <vt:lpstr>Times</vt:lpstr>
      <vt:lpstr>Blank Presentation</vt:lpstr>
      <vt:lpstr>Proposal For Certificate Management</vt:lpstr>
      <vt:lpstr>Disclaimer</vt:lpstr>
      <vt:lpstr>Problem Statement</vt:lpstr>
      <vt:lpstr>Model Tree</vt:lpstr>
      <vt:lpstr>Model Explanation</vt:lpstr>
      <vt:lpstr>Certificate Service</vt:lpstr>
      <vt:lpstr>Certificate Signing Request</vt:lpstr>
      <vt:lpstr>Certificate Locations</vt:lpstr>
      <vt:lpstr>Certificate</vt:lpstr>
      <vt:lpstr>General User Flow for Generating and Installing a Cert</vt:lpstr>
      <vt:lpstr>General User Flow for Installing a Cert (Pre-generated)</vt:lpstr>
      <vt:lpstr>Ongoing Considerations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Proposal For Certificate Management</dc:title>
  <cp:lastModifiedBy>Raineri, Michael</cp:lastModifiedBy>
  <cp:revision>74</cp:revision>
  <dcterms:created xsi:type="dcterms:W3CDTF">2007-11-16T22:00:25Z</dcterms:created>
  <dcterms:modified xsi:type="dcterms:W3CDTF">2018-09-19T12:38:04Z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32cb6aa9-a0a8-44b8-937b-422a512c99c9</vt:lpwstr>
  </property>
  <property fmtid="{D5CDD505-2E9C-101B-9397-08002B2CF9AE}" pid="3" name="DellClassification">
    <vt:lpwstr>No Restrictions</vt:lpwstr>
  </property>
  <property fmtid="{D5CDD505-2E9C-101B-9397-08002B2CF9AE}" pid="4" name="DellSubLabels">
    <vt:lpwstr/>
  </property>
</Properties>
</file>