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305" r:id="rId3"/>
    <p:sldId id="282" r:id="rId4"/>
    <p:sldId id="306" r:id="rId5"/>
    <p:sldId id="307" r:id="rId6"/>
    <p:sldId id="308" r:id="rId7"/>
    <p:sldId id="309" r:id="rId8"/>
    <p:sldId id="310" r:id="rId9"/>
    <p:sldId id="288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1F95"/>
    <a:srgbClr val="CC9900"/>
    <a:srgbClr val="666699"/>
    <a:srgbClr val="5B5B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61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fld id="{B85FB6D0-1685-41A0-A41A-E920F71A3764}" type="datetime1">
              <a:rPr lang="en-US" altLang="en-US"/>
              <a:pPr>
                <a:defRPr/>
              </a:pPr>
              <a:t>9/11/2018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3E7529E-5DBD-42E6-8D7D-6E75D0303B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38385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96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pitchFamily="96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96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3AD01F4-99C4-446F-991B-DEB2E4B0A6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450787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022CB50F-69F5-41BD-9B9A-9B2E32F895DD}" type="slidenum">
              <a:rPr lang="en-US" altLang="en-US" sz="1200" smtClean="0"/>
              <a:pPr/>
              <a:t>1</a:t>
            </a:fld>
            <a:endParaRPr lang="en-US" altLang="en-US" sz="1200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6614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cv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 descr="Proposed DMTF logo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34975"/>
            <a:ext cx="3200400" cy="96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47800" y="2590800"/>
            <a:ext cx="6248400" cy="838200"/>
          </a:xfrm>
        </p:spPr>
        <p:txBody>
          <a:bodyPr/>
          <a:lstStyle>
            <a:lvl1pPr algn="ctr">
              <a:defRPr sz="3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6248400" cy="381000"/>
          </a:xfrm>
        </p:spPr>
        <p:txBody>
          <a:bodyPr/>
          <a:lstStyle>
            <a:lvl1pPr marL="0" indent="0" algn="ctr">
              <a:buFont typeface="Times" pitchFamily="48" charset="0"/>
              <a:buNone/>
              <a:defRPr sz="1500" b="1">
                <a:solidFill>
                  <a:srgbClr val="5B5B5B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216144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A59454-E408-4BA6-86D5-1E2C7340A538}" type="datetime1">
              <a:rPr lang="en-US" altLang="en-US"/>
              <a:pPr>
                <a:defRPr/>
              </a:pPr>
              <a:t>9/11/2018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38E736-5E9C-4948-852F-69CDDF0B40F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6031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914400"/>
            <a:ext cx="21336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914400"/>
            <a:ext cx="62484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E4BB4B-CD0A-4C53-B41C-256A7D720E5B}" type="datetime1">
              <a:rPr lang="en-US" altLang="en-US"/>
              <a:pPr>
                <a:defRPr/>
              </a:pPr>
              <a:t>9/11/2018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50AD0D-5FC7-48E9-95D0-0131CB8EA5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49269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914400"/>
            <a:ext cx="85344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600200"/>
            <a:ext cx="41910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10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FC4990-1754-4CF2-AF26-A0CC54FB2B54}" type="datetime1">
              <a:rPr lang="en-US" altLang="en-US"/>
              <a:pPr>
                <a:defRPr/>
              </a:pPr>
              <a:t>9/11/2018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79EE6C-C362-40EF-A028-9C4AC47362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77462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 charts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"/>
          <p:cNvSpPr>
            <a:spLocks noGrp="1"/>
          </p:cNvSpPr>
          <p:nvPr>
            <p:ph type="title"/>
          </p:nvPr>
        </p:nvSpPr>
        <p:spPr bwMode="black">
          <a:xfrm>
            <a:off x="331473" y="313429"/>
            <a:ext cx="8460105" cy="430887"/>
          </a:xfrm>
          <a:prstGeom prst="rect">
            <a:avLst/>
          </a:prstGeom>
          <a:ln>
            <a:noFill/>
          </a:ln>
        </p:spPr>
        <p:txBody>
          <a:bodyPr lIns="0" tIns="0" rIns="0" bIns="0" rtlCol="0" anchor="t">
            <a:sp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lang="en-US" sz="2800" b="1" i="0" kern="1200" noProof="0" dirty="0">
                <a:solidFill>
                  <a:schemeClr val="tx1"/>
                </a:solidFill>
                <a:latin typeface="HP Simplified" pitchFamily="34" charset="0"/>
                <a:ea typeface="+mj-ea"/>
                <a:cs typeface="HP Simplified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5" name="Content Placeholder 5"/>
          <p:cNvSpPr>
            <a:spLocks noGrp="1"/>
          </p:cNvSpPr>
          <p:nvPr>
            <p:ph sz="quarter" idx="10"/>
          </p:nvPr>
        </p:nvSpPr>
        <p:spPr>
          <a:xfrm>
            <a:off x="329185" y="1306265"/>
            <a:ext cx="4046873" cy="3899895"/>
          </a:xfrm>
        </p:spPr>
        <p:txBody>
          <a:bodyPr>
            <a:noAutofit/>
          </a:bodyPr>
          <a:lstStyle>
            <a:lvl1pPr marL="168275" indent="-168275">
              <a:spcAft>
                <a:spcPts val="600"/>
              </a:spcAft>
              <a:buFont typeface="Arial" pitchFamily="34" charset="0"/>
              <a:buChar char="•"/>
              <a:defRPr b="0">
                <a:solidFill>
                  <a:schemeClr val="tx1"/>
                </a:solidFill>
              </a:defRPr>
            </a:lvl1pPr>
            <a:lvl2pPr marL="401638" indent="-168275">
              <a:spcAft>
                <a:spcPts val="600"/>
              </a:spcAft>
              <a:buFont typeface="HP Simplified" pitchFamily="34" charset="0"/>
              <a:buChar char="–"/>
              <a:defRPr>
                <a:solidFill>
                  <a:srgbClr val="000000"/>
                </a:solidFill>
              </a:defRPr>
            </a:lvl2pPr>
            <a:lvl3pPr marL="571500" indent="-169863">
              <a:spcAft>
                <a:spcPts val="600"/>
              </a:spcAft>
              <a:defRPr>
                <a:solidFill>
                  <a:srgbClr val="000000"/>
                </a:solidFill>
              </a:defRPr>
            </a:lvl3pPr>
            <a:lvl4pPr marL="742950" indent="-180975">
              <a:spcAft>
                <a:spcPts val="600"/>
              </a:spcAft>
              <a:defRPr>
                <a:solidFill>
                  <a:srgbClr val="000000"/>
                </a:solidFill>
              </a:defRPr>
            </a:lvl4pPr>
            <a:lvl5pPr marL="914400" indent="-138113">
              <a:spcAft>
                <a:spcPts val="600"/>
              </a:spcAft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7"/>
          </p:nvPr>
        </p:nvSpPr>
        <p:spPr>
          <a:xfrm>
            <a:off x="4546622" y="1306265"/>
            <a:ext cx="4046873" cy="3899895"/>
          </a:xfrm>
        </p:spPr>
        <p:txBody>
          <a:bodyPr>
            <a:noAutofit/>
          </a:bodyPr>
          <a:lstStyle>
            <a:lvl1pPr marL="168275" indent="-168275">
              <a:spcAft>
                <a:spcPts val="600"/>
              </a:spcAft>
              <a:buFont typeface="Arial" pitchFamily="34" charset="0"/>
              <a:buChar char="•"/>
              <a:defRPr b="0">
                <a:solidFill>
                  <a:schemeClr val="tx1"/>
                </a:solidFill>
              </a:defRPr>
            </a:lvl1pPr>
            <a:lvl2pPr marL="401638" indent="-168275">
              <a:spcAft>
                <a:spcPts val="600"/>
              </a:spcAft>
              <a:buFont typeface="HP Simplified" pitchFamily="34" charset="0"/>
              <a:buChar char="–"/>
              <a:defRPr>
                <a:solidFill>
                  <a:srgbClr val="000000"/>
                </a:solidFill>
              </a:defRPr>
            </a:lvl2pPr>
            <a:lvl3pPr marL="571500" indent="-169863">
              <a:spcAft>
                <a:spcPts val="600"/>
              </a:spcAft>
              <a:defRPr>
                <a:solidFill>
                  <a:srgbClr val="000000"/>
                </a:solidFill>
              </a:defRPr>
            </a:lvl3pPr>
            <a:lvl4pPr marL="742950" indent="-180975">
              <a:spcAft>
                <a:spcPts val="600"/>
              </a:spcAft>
              <a:defRPr>
                <a:solidFill>
                  <a:srgbClr val="000000"/>
                </a:solidFill>
              </a:defRPr>
            </a:lvl4pPr>
            <a:lvl5pPr marL="914400" indent="-138113">
              <a:spcAft>
                <a:spcPts val="600"/>
              </a:spcAft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922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4ABE9-AA21-48DE-A907-2071B71134DF}" type="datetime1">
              <a:rPr lang="en-US" altLang="en-US"/>
              <a:pPr>
                <a:defRPr/>
              </a:pPr>
              <a:t>9/11/2018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706A5-454B-4595-A4F6-79AF1E9F46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0706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A7B2E0-19DD-49D1-918D-B2DC07ADA02E}" type="datetime1">
              <a:rPr lang="en-US" altLang="en-US"/>
              <a:pPr>
                <a:defRPr/>
              </a:pPr>
              <a:t>9/11/2018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CF623-C1DB-4FA6-AA36-6A1E6D19DD9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584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1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801952-CC4A-4C99-8274-C1311543B609}" type="datetime1">
              <a:rPr lang="en-US" altLang="en-US"/>
              <a:pPr>
                <a:defRPr/>
              </a:pPr>
              <a:t>9/11/2018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D38A1C-3EF1-4FEC-B2A1-1BD6DF1C944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8061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5DEF4D-B5F3-4EC0-B746-B4AB7A1BD439}" type="datetime1">
              <a:rPr lang="en-US" altLang="en-US"/>
              <a:pPr>
                <a:defRPr/>
              </a:pPr>
              <a:t>9/11/2018</a:t>
            </a:fld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757309-CCBA-4993-A603-7A776443FA3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6994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4C84D-4725-4D7B-815B-C44A68AD6270}" type="datetime1">
              <a:rPr lang="en-US" altLang="en-US"/>
              <a:pPr>
                <a:defRPr/>
              </a:pPr>
              <a:t>9/11/2018</a:t>
            </a:fld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B59547-25A2-4D01-8524-7D768150B6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49580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43912B-1DE3-4258-BBE7-1DD522252C99}" type="datetime1">
              <a:rPr lang="en-US" altLang="en-US"/>
              <a:pPr>
                <a:defRPr/>
              </a:pPr>
              <a:t>9/11/2018</a:t>
            </a:fld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5B22EC-B6A8-4671-B865-7F09AABA2F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8349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FE826F-0978-46EC-A438-E0326F8A8342}" type="datetime1">
              <a:rPr lang="en-US" altLang="en-US"/>
              <a:pPr>
                <a:defRPr/>
              </a:pPr>
              <a:t>9/11/2018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DDC53-54F6-4FBA-B1DE-785295D7F6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0929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41C99F-6B50-43CD-88AA-D3ABC683DD56}" type="datetime1">
              <a:rPr lang="en-US" altLang="en-US"/>
              <a:pPr>
                <a:defRPr/>
              </a:pPr>
              <a:t>9/11/2018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B912B-3AC9-4509-8D3A-A7BEC09073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3921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 descr="basic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50"/>
            <a:ext cx="9145588" cy="687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914400"/>
            <a:ext cx="8534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600200"/>
            <a:ext cx="85344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477000"/>
            <a:ext cx="2514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1B1F95"/>
                </a:solidFill>
                <a:latin typeface="Arial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fld id="{99E51379-D3EF-4E5D-9373-E1F0CC05D8A0}" type="datetime1">
              <a:rPr lang="en-US" altLang="en-US"/>
              <a:pPr>
                <a:defRPr/>
              </a:pPr>
              <a:t>9/11/2018</a:t>
            </a:fld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19400" y="6477000"/>
            <a:ext cx="4191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900">
                <a:solidFill>
                  <a:srgbClr val="1B1F95"/>
                </a:solidFill>
                <a:latin typeface="Arial" charset="0"/>
                <a:ea typeface="ＭＳ Ｐゴシック" pitchFamily="96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770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 b="1">
                <a:solidFill>
                  <a:srgbClr val="1B1F95"/>
                </a:solidFill>
              </a:defRPr>
            </a:lvl1pPr>
          </a:lstStyle>
          <a:p>
            <a:pPr>
              <a:defRPr/>
            </a:pPr>
            <a:fld id="{AC2E45B4-0E6E-427B-9958-CE5E170B836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1032" name="Picture 4" descr="Proposed DMTF logo.eps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90488"/>
            <a:ext cx="1981200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24" r:id="rId1"/>
    <p:sldLayoutId id="2147484313" r:id="rId2"/>
    <p:sldLayoutId id="2147484314" r:id="rId3"/>
    <p:sldLayoutId id="2147484315" r:id="rId4"/>
    <p:sldLayoutId id="2147484316" r:id="rId5"/>
    <p:sldLayoutId id="2147484317" r:id="rId6"/>
    <p:sldLayoutId id="2147484318" r:id="rId7"/>
    <p:sldLayoutId id="2147484319" r:id="rId8"/>
    <p:sldLayoutId id="2147484320" r:id="rId9"/>
    <p:sldLayoutId id="2147484321" r:id="rId10"/>
    <p:sldLayoutId id="2147484322" r:id="rId11"/>
    <p:sldLayoutId id="2147484323" r:id="rId12"/>
    <p:sldLayoutId id="2147484325" r:id="rId1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1B1F95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1B1F95"/>
          </a:solidFill>
          <a:latin typeface="Arial" charset="0"/>
          <a:ea typeface="ＭＳ Ｐゴシック" pitchFamily="48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1B1F95"/>
          </a:solidFill>
          <a:latin typeface="Arial" charset="0"/>
          <a:ea typeface="ＭＳ Ｐゴシック" pitchFamily="48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1B1F95"/>
          </a:solidFill>
          <a:latin typeface="Arial" charset="0"/>
          <a:ea typeface="ＭＳ Ｐゴシック" pitchFamily="48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1B1F95"/>
          </a:solidFill>
          <a:latin typeface="Arial" charset="0"/>
          <a:ea typeface="ＭＳ Ｐゴシック" pitchFamily="48" charset="-128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1B1F95"/>
          </a:solidFill>
          <a:latin typeface="Arial" charset="0"/>
          <a:ea typeface="ＭＳ Ｐゴシック" pitchFamily="4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1B1F95"/>
          </a:solidFill>
          <a:latin typeface="Arial" charset="0"/>
          <a:ea typeface="ＭＳ Ｐゴシック" pitchFamily="4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1B1F95"/>
          </a:solidFill>
          <a:latin typeface="Arial" charset="0"/>
          <a:ea typeface="ＭＳ Ｐゴシック" pitchFamily="4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1B1F95"/>
          </a:solidFill>
          <a:latin typeface="Arial" charset="0"/>
          <a:ea typeface="ＭＳ Ｐゴシック" pitchFamily="48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Times" panose="02020603050405020304" pitchFamily="18" charset="0"/>
        <a:buChar char="•"/>
        <a:defRPr sz="2000">
          <a:solidFill>
            <a:srgbClr val="1B1F95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imes" panose="02020603050405020304" pitchFamily="18" charset="0"/>
        <a:buChar char="•"/>
        <a:defRPr>
          <a:solidFill>
            <a:srgbClr val="5B5B5B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Times" panose="02020603050405020304" pitchFamily="18" charset="0"/>
        <a:buChar char="•"/>
        <a:defRPr sz="1600">
          <a:solidFill>
            <a:srgbClr val="1B1F95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" panose="02020603050405020304" pitchFamily="18" charset="0"/>
        <a:buChar char="•"/>
        <a:defRPr sz="1400">
          <a:solidFill>
            <a:srgbClr val="5B5B5B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" panose="02020603050405020304" pitchFamily="18" charset="0"/>
        <a:buChar char="•"/>
        <a:defRPr sz="1400">
          <a:solidFill>
            <a:srgbClr val="1B1F95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" pitchFamily="48" charset="0"/>
        <a:buChar char="•"/>
        <a:defRPr sz="1400">
          <a:solidFill>
            <a:srgbClr val="1B1F95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" pitchFamily="48" charset="0"/>
        <a:buChar char="•"/>
        <a:defRPr sz="1400">
          <a:solidFill>
            <a:srgbClr val="1B1F95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" pitchFamily="48" charset="0"/>
        <a:buChar char="•"/>
        <a:defRPr sz="1400">
          <a:solidFill>
            <a:srgbClr val="1B1F95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" pitchFamily="48" charset="0"/>
        <a:buChar char="•"/>
        <a:defRPr sz="1400">
          <a:solidFill>
            <a:srgbClr val="1B1F95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dirty="0" smtClean="0"/>
              <a:t>Redfish Extensions for FPGAs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505200"/>
            <a:ext cx="6248400" cy="914400"/>
          </a:xfrm>
        </p:spPr>
        <p:txBody>
          <a:bodyPr/>
          <a:lstStyle/>
          <a:p>
            <a:pPr eaLnBrk="1" hangingPunct="1">
              <a:buFont typeface="Times" panose="02020603050405020304" pitchFamily="18" charset="0"/>
              <a:buNone/>
            </a:pPr>
            <a:r>
              <a:rPr lang="en-US" altLang="en-US" dirty="0" smtClean="0"/>
              <a:t>DMTF Redfish Forum</a:t>
            </a:r>
          </a:p>
          <a:p>
            <a:pPr eaLnBrk="1" hangingPunct="1">
              <a:buFont typeface="Times" panose="02020603050405020304" pitchFamily="18" charset="0"/>
              <a:buNone/>
            </a:pPr>
            <a:r>
              <a:rPr lang="en-US" altLang="en-US" dirty="0" smtClean="0"/>
              <a:t>September 2018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Disclaimer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information in this presentation represents a snapshot of work in progress within the DMTF</a:t>
            </a:r>
            <a:r>
              <a:rPr lang="en-US" dirty="0" smtClean="0"/>
              <a:t>.</a:t>
            </a:r>
          </a:p>
          <a:p>
            <a:r>
              <a:rPr lang="en-US" dirty="0"/>
              <a:t>This information is subject to change without notice. The standard specifications remain the normative reference for all information</a:t>
            </a:r>
            <a:r>
              <a:rPr lang="en-US" dirty="0" smtClean="0"/>
              <a:t>.</a:t>
            </a:r>
          </a:p>
          <a:p>
            <a:r>
              <a:rPr lang="en-US" dirty="0"/>
              <a:t>For additional information, see the Distributed Management Task Force (DMTF) website.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3139-4ED1-4ABB-961B-E0BDE8358F43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5595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Redfish Extensions Summary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3670102"/>
              </p:ext>
            </p:extLst>
          </p:nvPr>
        </p:nvGraphicFramePr>
        <p:xfrm>
          <a:off x="457200" y="1600200"/>
          <a:ext cx="8229600" cy="3398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2133600"/>
                <a:gridCol w="1752600"/>
                <a:gridCol w="2971800"/>
              </a:tblGrid>
              <a:tr h="68580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Use Case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Modeling Requirements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Redfish Model</a:t>
                      </a:r>
                      <a:r>
                        <a:rPr lang="en-US" sz="1600" baseline="0" dirty="0" smtClean="0"/>
                        <a:t> Changes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FPGA Resource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Client can determine the FPGAs that are in the system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Model FPGA characteristics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Add properties to </a:t>
                      </a:r>
                      <a:r>
                        <a:rPr lang="en-US" sz="1600" i="1" dirty="0" smtClean="0"/>
                        <a:t>Processor</a:t>
                      </a:r>
                      <a:r>
                        <a:rPr lang="en-US" sz="1600" i="0" dirty="0" smtClean="0"/>
                        <a:t> resource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FPGA Support Functions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Client can determine the functions supported by the FPGA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Model the acceleration functions on an FPGA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Add </a:t>
                      </a:r>
                      <a:r>
                        <a:rPr lang="en-US" sz="1600" i="1" dirty="0" err="1" smtClean="0"/>
                        <a:t>AccelerationFunction</a:t>
                      </a:r>
                      <a:r>
                        <a:rPr lang="en-US" sz="1600" i="0" dirty="0" smtClean="0"/>
                        <a:t> singleton and </a:t>
                      </a:r>
                      <a:r>
                        <a:rPr lang="en-US" sz="1600" i="1" dirty="0" err="1" smtClean="0"/>
                        <a:t>AccelerationFunctionCollection</a:t>
                      </a:r>
                      <a:r>
                        <a:rPr lang="en-US" sz="1600" i="0" baseline="0" dirty="0" smtClean="0"/>
                        <a:t> collection resource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FPGA Metrics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Client can obtain the FPGA metrics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Model the metrics available from an FPGA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Add </a:t>
                      </a:r>
                      <a:r>
                        <a:rPr lang="en-US" sz="1600" i="1" dirty="0" err="1" smtClean="0"/>
                        <a:t>ProcessorMetrics</a:t>
                      </a:r>
                      <a:r>
                        <a:rPr lang="en-US" sz="1600" i="0" dirty="0" smtClean="0"/>
                        <a:t> as a subordinate resource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171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FPGA Functional Diagram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457200" y="1596391"/>
            <a:ext cx="3276600" cy="3929858"/>
          </a:xfrm>
        </p:spPr>
        <p:txBody>
          <a:bodyPr>
            <a:normAutofit/>
          </a:bodyPr>
          <a:lstStyle/>
          <a:p>
            <a:pPr marL="169069" indent="-169069"/>
            <a:r>
              <a:rPr lang="en-US" sz="1600" dirty="0" smtClean="0"/>
              <a:t>An </a:t>
            </a:r>
            <a:r>
              <a:rPr lang="en-US" sz="1600" dirty="0"/>
              <a:t>FPGA can execute one or more code images call Acceleration Functions</a:t>
            </a:r>
          </a:p>
          <a:p>
            <a:pPr marL="169069" indent="-169069"/>
            <a:r>
              <a:rPr lang="en-US" sz="1600" dirty="0" smtClean="0"/>
              <a:t>Acceleration </a:t>
            </a:r>
            <a:r>
              <a:rPr lang="en-US" sz="1600" dirty="0"/>
              <a:t>Functions may be loaded into the FPGA, at any time (including </a:t>
            </a:r>
            <a:r>
              <a:rPr lang="en-US" sz="1600" dirty="0" smtClean="0"/>
              <a:t>runtime)</a:t>
            </a:r>
          </a:p>
          <a:p>
            <a:pPr marL="169069" indent="-169069"/>
            <a:r>
              <a:rPr lang="en-US" sz="1600" dirty="0" smtClean="0"/>
              <a:t>The </a:t>
            </a:r>
            <a:r>
              <a:rPr lang="en-US" sz="1600" dirty="0"/>
              <a:t>FPGA is visible to the host software as </a:t>
            </a:r>
            <a:r>
              <a:rPr lang="en-US" sz="1600" dirty="0" err="1"/>
              <a:t>PCIe</a:t>
            </a:r>
            <a:r>
              <a:rPr lang="en-US" sz="1600" dirty="0"/>
              <a:t> </a:t>
            </a:r>
            <a:r>
              <a:rPr lang="en-US" sz="1600" dirty="0" smtClean="0"/>
              <a:t>functions</a:t>
            </a:r>
          </a:p>
          <a:p>
            <a:pPr marL="569119" lvl="1" indent="-169069"/>
            <a:r>
              <a:rPr lang="en-US" sz="1400" dirty="0" smtClean="0"/>
              <a:t>The </a:t>
            </a:r>
            <a:r>
              <a:rPr lang="en-US" sz="1400" dirty="0"/>
              <a:t>FPGA is presented as the physical </a:t>
            </a:r>
            <a:r>
              <a:rPr lang="en-US" sz="1400" dirty="0" smtClean="0"/>
              <a:t>function</a:t>
            </a:r>
          </a:p>
          <a:p>
            <a:pPr marL="569119" lvl="1" indent="-169069"/>
            <a:r>
              <a:rPr lang="en-US" sz="1400" dirty="0" smtClean="0"/>
              <a:t>The </a:t>
            </a:r>
            <a:r>
              <a:rPr lang="en-US" sz="1400" dirty="0"/>
              <a:t>acceleration functions are accessible as virtual functions</a:t>
            </a:r>
          </a:p>
          <a:p>
            <a:endParaRPr lang="en-US" sz="15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C6BC96FB-EE1C-409B-8A63-A52AE0DA1FBA}"/>
              </a:ext>
            </a:extLst>
          </p:cNvPr>
          <p:cNvSpPr/>
          <p:nvPr/>
        </p:nvSpPr>
        <p:spPr>
          <a:xfrm>
            <a:off x="3841880" y="2752336"/>
            <a:ext cx="4024514" cy="2730086"/>
          </a:xfrm>
          <a:prstGeom prst="rect">
            <a:avLst/>
          </a:prstGeom>
          <a:solidFill>
            <a:schemeClr val="bg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050" dirty="0"/>
              <a:t>FPGA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FFAD47BA-7FB5-45CA-9F10-8C36CFA14955}"/>
              </a:ext>
            </a:extLst>
          </p:cNvPr>
          <p:cNvSpPr/>
          <p:nvPr/>
        </p:nvSpPr>
        <p:spPr>
          <a:xfrm>
            <a:off x="4428327" y="1459138"/>
            <a:ext cx="968348" cy="675648"/>
          </a:xfrm>
          <a:prstGeom prst="rect">
            <a:avLst/>
          </a:prstGeom>
          <a:solidFill>
            <a:schemeClr val="bg1">
              <a:lumMod val="75000"/>
            </a:schemeClr>
          </a:solid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dirty="0"/>
              <a:t>CPU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EDAF268F-5675-4EE2-8A60-A364E774E135}"/>
              </a:ext>
            </a:extLst>
          </p:cNvPr>
          <p:cNvSpPr/>
          <p:nvPr/>
        </p:nvSpPr>
        <p:spPr>
          <a:xfrm>
            <a:off x="4028405" y="3143889"/>
            <a:ext cx="3689402" cy="22271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050" dirty="0"/>
              <a:t>FPGA FW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7AFDC297-1816-483B-ABBB-E5E5DE9D2D0F}"/>
              </a:ext>
            </a:extLst>
          </p:cNvPr>
          <p:cNvSpPr/>
          <p:nvPr/>
        </p:nvSpPr>
        <p:spPr>
          <a:xfrm>
            <a:off x="4742890" y="3409712"/>
            <a:ext cx="1179218" cy="1562615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US" sz="1050" dirty="0"/>
              <a:t>Reconfiguration Slot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4868536C-BADB-49B4-957D-7A36B33C2ADA}"/>
              </a:ext>
            </a:extLst>
          </p:cNvPr>
          <p:cNvSpPr/>
          <p:nvPr/>
        </p:nvSpPr>
        <p:spPr>
          <a:xfrm>
            <a:off x="6263543" y="3409712"/>
            <a:ext cx="1179218" cy="1562615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US" sz="1050" dirty="0"/>
              <a:t>Reconfiguration Slot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8329ED49-2CFD-49E6-9470-7F1B65405E2A}"/>
              </a:ext>
            </a:extLst>
          </p:cNvPr>
          <p:cNvSpPr/>
          <p:nvPr/>
        </p:nvSpPr>
        <p:spPr>
          <a:xfrm>
            <a:off x="3429000" y="5856923"/>
            <a:ext cx="970562" cy="258641"/>
          </a:xfrm>
          <a:prstGeom prst="rect">
            <a:avLst/>
          </a:prstGeom>
          <a:solidFill>
            <a:schemeClr val="bg1">
              <a:lumMod val="75000"/>
            </a:schemeClr>
          </a:solid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50" dirty="0"/>
              <a:t>BMC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C8ECE84-F53C-4AEC-B7F0-1AB5FE6D3D46}"/>
              </a:ext>
            </a:extLst>
          </p:cNvPr>
          <p:cNvSpPr/>
          <p:nvPr/>
        </p:nvSpPr>
        <p:spPr>
          <a:xfrm>
            <a:off x="4913608" y="3619857"/>
            <a:ext cx="866235" cy="61068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050" dirty="0"/>
              <a:t>Acceleration Function</a:t>
            </a:r>
          </a:p>
          <a:p>
            <a:pPr algn="ctr"/>
            <a:r>
              <a:rPr lang="en-US" sz="1050" dirty="0"/>
              <a:t>Code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40650623-E3A0-4DC7-9BAA-B658FBFC184E}"/>
              </a:ext>
            </a:extLst>
          </p:cNvPr>
          <p:cNvSpPr/>
          <p:nvPr/>
        </p:nvSpPr>
        <p:spPr>
          <a:xfrm>
            <a:off x="6420034" y="3619857"/>
            <a:ext cx="866235" cy="61068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050" dirty="0"/>
              <a:t>Acceleration Function</a:t>
            </a:r>
          </a:p>
          <a:p>
            <a:pPr algn="ctr"/>
            <a:r>
              <a:rPr lang="en-US" sz="1050" dirty="0"/>
              <a:t>Code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2E665613-EB60-4EBF-B25E-24007947390B}"/>
              </a:ext>
            </a:extLst>
          </p:cNvPr>
          <p:cNvCxnSpPr>
            <a:cxnSpLocks/>
            <a:stCxn id="4" idx="2"/>
          </p:cNvCxnSpPr>
          <p:nvPr/>
        </p:nvCxnSpPr>
        <p:spPr>
          <a:xfrm>
            <a:off x="4912501" y="2134785"/>
            <a:ext cx="1107" cy="1009103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71EBD6C4-2CEE-4EE5-9BB7-E9CD52BAABCA}"/>
              </a:ext>
            </a:extLst>
          </p:cNvPr>
          <p:cNvSpPr txBox="1"/>
          <p:nvPr/>
        </p:nvSpPr>
        <p:spPr>
          <a:xfrm>
            <a:off x="4579717" y="2312284"/>
            <a:ext cx="66556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tx2"/>
                </a:solidFill>
                <a:latin typeface="Neo Sans Intel"/>
                <a:cs typeface="Neo Sans Intel"/>
              </a:rPr>
              <a:t>Host</a:t>
            </a:r>
          </a:p>
          <a:p>
            <a:pPr algn="ctr"/>
            <a:r>
              <a:rPr lang="en-US" sz="900" b="1" dirty="0">
                <a:solidFill>
                  <a:schemeClr val="tx2"/>
                </a:solidFill>
                <a:latin typeface="Neo Sans Intel"/>
                <a:cs typeface="Neo Sans Intel"/>
              </a:rPr>
              <a:t>Interface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AB2E305D-9DFF-49C8-BED5-602845C80828}"/>
              </a:ext>
            </a:extLst>
          </p:cNvPr>
          <p:cNvCxnSpPr>
            <a:stCxn id="8" idx="3"/>
            <a:endCxn id="5" idx="2"/>
          </p:cNvCxnSpPr>
          <p:nvPr/>
        </p:nvCxnSpPr>
        <p:spPr>
          <a:xfrm flipV="1">
            <a:off x="4399562" y="5371063"/>
            <a:ext cx="1473544" cy="615180"/>
          </a:xfrm>
          <a:prstGeom prst="bentConnector2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6814293F-AAB0-4FB3-94F8-B075BE09C370}"/>
              </a:ext>
            </a:extLst>
          </p:cNvPr>
          <p:cNvSpPr txBox="1"/>
          <p:nvPr/>
        </p:nvSpPr>
        <p:spPr>
          <a:xfrm>
            <a:off x="4696199" y="5802868"/>
            <a:ext cx="70404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tx2"/>
                </a:solidFill>
                <a:latin typeface="Neo Sans Intel"/>
                <a:cs typeface="Neo Sans Intel"/>
              </a:rPr>
              <a:t>Sideband</a:t>
            </a:r>
          </a:p>
          <a:p>
            <a:pPr algn="ctr"/>
            <a:r>
              <a:rPr lang="en-US" sz="900" b="1" dirty="0">
                <a:solidFill>
                  <a:schemeClr val="tx2"/>
                </a:solidFill>
                <a:latin typeface="Neo Sans Intel"/>
                <a:cs typeface="Neo Sans Intel"/>
              </a:rPr>
              <a:t>Interface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9E5C9487-34DC-45B1-8FD7-241856FC344D}"/>
              </a:ext>
            </a:extLst>
          </p:cNvPr>
          <p:cNvGrpSpPr/>
          <p:nvPr/>
        </p:nvGrpSpPr>
        <p:grpSpPr>
          <a:xfrm>
            <a:off x="7712406" y="3227049"/>
            <a:ext cx="1170922" cy="243731"/>
            <a:chOff x="10295653" y="3111480"/>
            <a:chExt cx="2077743" cy="380624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xmlns="" id="{691EFD18-EDB9-472B-926D-0B9023DED272}"/>
                </a:ext>
              </a:extLst>
            </p:cNvPr>
            <p:cNvCxnSpPr>
              <a:cxnSpLocks/>
            </p:cNvCxnSpPr>
            <p:nvPr/>
          </p:nvCxnSpPr>
          <p:spPr>
            <a:xfrm>
              <a:off x="10295653" y="3492104"/>
              <a:ext cx="1739043" cy="0"/>
            </a:xfrm>
            <a:prstGeom prst="line">
              <a:avLst/>
            </a:prstGeom>
            <a:ln>
              <a:solidFill>
                <a:schemeClr val="tx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F0B03A83-B6F1-4E36-929A-A6EFF656F175}"/>
                </a:ext>
              </a:extLst>
            </p:cNvPr>
            <p:cNvSpPr txBox="1"/>
            <p:nvPr/>
          </p:nvSpPr>
          <p:spPr>
            <a:xfrm>
              <a:off x="10327668" y="3111480"/>
              <a:ext cx="2045728" cy="3604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>
                  <a:solidFill>
                    <a:schemeClr val="tx2"/>
                  </a:solidFill>
                  <a:latin typeface="Neo Sans Intel"/>
                  <a:cs typeface="Neo Sans Intel"/>
                </a:rPr>
                <a:t>External Interface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07739053-C320-48DB-AD5A-7B47CB6C80B8}"/>
              </a:ext>
            </a:extLst>
          </p:cNvPr>
          <p:cNvGrpSpPr/>
          <p:nvPr/>
        </p:nvGrpSpPr>
        <p:grpSpPr>
          <a:xfrm>
            <a:off x="7712406" y="3797613"/>
            <a:ext cx="1170922" cy="243731"/>
            <a:chOff x="10295653" y="3111480"/>
            <a:chExt cx="2077743" cy="380624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xmlns="" id="{1E8845C0-FCD1-4F3E-BA98-89F6F23E7213}"/>
                </a:ext>
              </a:extLst>
            </p:cNvPr>
            <p:cNvCxnSpPr>
              <a:cxnSpLocks/>
            </p:cNvCxnSpPr>
            <p:nvPr/>
          </p:nvCxnSpPr>
          <p:spPr>
            <a:xfrm>
              <a:off x="10295653" y="3492104"/>
              <a:ext cx="1739043" cy="0"/>
            </a:xfrm>
            <a:prstGeom prst="line">
              <a:avLst/>
            </a:prstGeom>
            <a:ln>
              <a:solidFill>
                <a:schemeClr val="tx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AA065ED0-10FD-4DF9-B1C7-74FB221384F1}"/>
                </a:ext>
              </a:extLst>
            </p:cNvPr>
            <p:cNvSpPr txBox="1"/>
            <p:nvPr/>
          </p:nvSpPr>
          <p:spPr>
            <a:xfrm>
              <a:off x="10327668" y="3111480"/>
              <a:ext cx="2045728" cy="3604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>
                  <a:solidFill>
                    <a:schemeClr val="tx2"/>
                  </a:solidFill>
                  <a:latin typeface="Neo Sans Intel"/>
                  <a:cs typeface="Neo Sans Intel"/>
                </a:rPr>
                <a:t>External Interface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xmlns="" id="{3BBEE0B8-D07B-4D3F-86A5-C29BA619EF8F}"/>
              </a:ext>
            </a:extLst>
          </p:cNvPr>
          <p:cNvGrpSpPr/>
          <p:nvPr/>
        </p:nvGrpSpPr>
        <p:grpSpPr>
          <a:xfrm>
            <a:off x="7712406" y="4368176"/>
            <a:ext cx="1170922" cy="243731"/>
            <a:chOff x="10295653" y="3111480"/>
            <a:chExt cx="2077743" cy="380624"/>
          </a:xfrm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xmlns="" id="{FD926D00-A472-4E4F-8191-7F82C194B542}"/>
                </a:ext>
              </a:extLst>
            </p:cNvPr>
            <p:cNvCxnSpPr>
              <a:cxnSpLocks/>
            </p:cNvCxnSpPr>
            <p:nvPr/>
          </p:nvCxnSpPr>
          <p:spPr>
            <a:xfrm>
              <a:off x="10295653" y="3492104"/>
              <a:ext cx="1739043" cy="0"/>
            </a:xfrm>
            <a:prstGeom prst="line">
              <a:avLst/>
            </a:prstGeom>
            <a:ln>
              <a:solidFill>
                <a:schemeClr val="tx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AEE29AEC-CFE2-4C21-A75F-79393AB5F49F}"/>
                </a:ext>
              </a:extLst>
            </p:cNvPr>
            <p:cNvSpPr txBox="1"/>
            <p:nvPr/>
          </p:nvSpPr>
          <p:spPr>
            <a:xfrm>
              <a:off x="10327668" y="3111480"/>
              <a:ext cx="2045728" cy="3604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>
                  <a:solidFill>
                    <a:schemeClr val="tx2"/>
                  </a:solidFill>
                  <a:latin typeface="Neo Sans Intel"/>
                  <a:cs typeface="Neo Sans Intel"/>
                </a:rPr>
                <a:t>External Interface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5ED302CF-8E0E-42CC-A8CC-4453A8D35A1B}"/>
              </a:ext>
            </a:extLst>
          </p:cNvPr>
          <p:cNvGrpSpPr/>
          <p:nvPr/>
        </p:nvGrpSpPr>
        <p:grpSpPr>
          <a:xfrm>
            <a:off x="7712406" y="4938740"/>
            <a:ext cx="1170922" cy="243731"/>
            <a:chOff x="10295653" y="3111480"/>
            <a:chExt cx="2077743" cy="380624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xmlns="" id="{798B930A-984E-4A96-B181-65BD13AC098B}"/>
                </a:ext>
              </a:extLst>
            </p:cNvPr>
            <p:cNvCxnSpPr>
              <a:cxnSpLocks/>
            </p:cNvCxnSpPr>
            <p:nvPr/>
          </p:nvCxnSpPr>
          <p:spPr>
            <a:xfrm>
              <a:off x="10295653" y="3492104"/>
              <a:ext cx="1739043" cy="0"/>
            </a:xfrm>
            <a:prstGeom prst="line">
              <a:avLst/>
            </a:prstGeom>
            <a:ln>
              <a:solidFill>
                <a:schemeClr val="tx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6E1BC260-25C7-4C32-9361-65D7065CFB86}"/>
                </a:ext>
              </a:extLst>
            </p:cNvPr>
            <p:cNvSpPr txBox="1"/>
            <p:nvPr/>
          </p:nvSpPr>
          <p:spPr>
            <a:xfrm>
              <a:off x="10327668" y="3111480"/>
              <a:ext cx="2045728" cy="3604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>
                  <a:solidFill>
                    <a:schemeClr val="tx2"/>
                  </a:solidFill>
                  <a:latin typeface="Neo Sans Intel"/>
                  <a:cs typeface="Neo Sans Intel"/>
                </a:rPr>
                <a:t>External Interface</a:t>
              </a:r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9074D027-2CA3-4D8A-810A-43039B26E129}"/>
              </a:ext>
            </a:extLst>
          </p:cNvPr>
          <p:cNvSpPr/>
          <p:nvPr/>
        </p:nvSpPr>
        <p:spPr>
          <a:xfrm>
            <a:off x="4139058" y="3385475"/>
            <a:ext cx="321674" cy="35377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PCIe PF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8D864159-924C-461A-B347-A84AE421F82E}"/>
              </a:ext>
            </a:extLst>
          </p:cNvPr>
          <p:cNvSpPr/>
          <p:nvPr/>
        </p:nvSpPr>
        <p:spPr>
          <a:xfrm>
            <a:off x="4139058" y="4056533"/>
            <a:ext cx="321674" cy="35377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PCIe VF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EA2389A8-B4FC-4D3F-9E33-F53D38EE462C}"/>
              </a:ext>
            </a:extLst>
          </p:cNvPr>
          <p:cNvSpPr/>
          <p:nvPr/>
        </p:nvSpPr>
        <p:spPr>
          <a:xfrm>
            <a:off x="4139058" y="4649052"/>
            <a:ext cx="321674" cy="35377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PCIe VF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584945" y="1833495"/>
            <a:ext cx="3063086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900" b="1" dirty="0">
                <a:ea typeface="Calibri" panose="020F0502020204030204" pitchFamily="34" charset="0"/>
                <a:cs typeface="Arial" panose="020B0604020202020204" pitchFamily="34" charset="0"/>
              </a:rPr>
              <a:t>External interfaces </a:t>
            </a:r>
            <a:r>
              <a:rPr lang="en-US" sz="900" dirty="0">
                <a:ea typeface="Calibri" panose="020F0502020204030204" pitchFamily="34" charset="0"/>
                <a:cs typeface="Arial" panose="020B0604020202020204" pitchFamily="34" charset="0"/>
              </a:rPr>
              <a:t>are connected off-platform (e.g. Ethernet interfaces).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900" b="1" dirty="0" smtClean="0">
                <a:ea typeface="Times New Roman" panose="02020603050405020304" pitchFamily="18" charset="0"/>
                <a:cs typeface="Arial" panose="020B0604020202020204" pitchFamily="34" charset="0"/>
              </a:rPr>
              <a:t>Reconfiguration </a:t>
            </a:r>
            <a:r>
              <a:rPr lang="en-US" sz="900" b="1" dirty="0">
                <a:ea typeface="Times New Roman" panose="02020603050405020304" pitchFamily="18" charset="0"/>
                <a:cs typeface="Arial" panose="020B0604020202020204" pitchFamily="34" charset="0"/>
              </a:rPr>
              <a:t>slots</a:t>
            </a:r>
            <a:r>
              <a:rPr lang="en-US" sz="900" dirty="0">
                <a:ea typeface="Calibri" panose="020F0502020204030204" pitchFamily="34" charset="0"/>
                <a:cs typeface="Arial" panose="020B0604020202020204" pitchFamily="34" charset="0"/>
              </a:rPr>
              <a:t> are entities created by the FPGA FW used to program the Acceleration Function Code</a:t>
            </a:r>
          </a:p>
        </p:txBody>
      </p:sp>
    </p:spTree>
    <p:extLst>
      <p:ext uri="{BB962C8B-B14F-4D97-AF65-F5344CB8AC3E}">
        <p14:creationId xmlns:p14="http://schemas.microsoft.com/office/powerpoint/2010/main" val="1069657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val 29"/>
          <p:cNvSpPr/>
          <p:nvPr/>
        </p:nvSpPr>
        <p:spPr>
          <a:xfrm>
            <a:off x="6422523" y="4465500"/>
            <a:ext cx="844175" cy="85896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endParaRPr lang="pl-PL" sz="900" dirty="0"/>
          </a:p>
        </p:txBody>
      </p:sp>
      <p:sp>
        <p:nvSpPr>
          <p:cNvPr id="31" name="Oval 30"/>
          <p:cNvSpPr/>
          <p:nvPr/>
        </p:nvSpPr>
        <p:spPr>
          <a:xfrm>
            <a:off x="7060900" y="3322266"/>
            <a:ext cx="850085" cy="85008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endParaRPr lang="pl-PL" sz="900" dirty="0"/>
          </a:p>
        </p:txBody>
      </p:sp>
      <p:sp>
        <p:nvSpPr>
          <p:cNvPr id="35" name="Oval 34"/>
          <p:cNvSpPr/>
          <p:nvPr/>
        </p:nvSpPr>
        <p:spPr>
          <a:xfrm>
            <a:off x="6553200" y="2197915"/>
            <a:ext cx="850085" cy="85008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endParaRPr lang="pl-PL" sz="900" dirty="0"/>
          </a:p>
        </p:txBody>
      </p:sp>
      <p:sp>
        <p:nvSpPr>
          <p:cNvPr id="39" name="Oval 38"/>
          <p:cNvSpPr/>
          <p:nvPr/>
        </p:nvSpPr>
        <p:spPr>
          <a:xfrm>
            <a:off x="5814009" y="3579630"/>
            <a:ext cx="850085" cy="85008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endParaRPr lang="pl-PL" sz="900" dirty="0"/>
          </a:p>
        </p:txBody>
      </p:sp>
      <p:sp>
        <p:nvSpPr>
          <p:cNvPr id="44" name="Oval 43"/>
          <p:cNvSpPr/>
          <p:nvPr/>
        </p:nvSpPr>
        <p:spPr>
          <a:xfrm>
            <a:off x="4648200" y="3625594"/>
            <a:ext cx="850085" cy="85008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endParaRPr lang="pl-PL" sz="900" dirty="0"/>
          </a:p>
        </p:txBody>
      </p:sp>
      <p:sp>
        <p:nvSpPr>
          <p:cNvPr id="42" name="Oval 41"/>
          <p:cNvSpPr/>
          <p:nvPr/>
        </p:nvSpPr>
        <p:spPr>
          <a:xfrm>
            <a:off x="5105400" y="2106913"/>
            <a:ext cx="850085" cy="85008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endParaRPr lang="pl-PL" sz="9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FPGA Redfish </a:t>
            </a:r>
            <a:r>
              <a:rPr lang="en-US" dirty="0"/>
              <a:t>Model</a:t>
            </a:r>
          </a:p>
        </p:txBody>
      </p:sp>
      <p:sp>
        <p:nvSpPr>
          <p:cNvPr id="125" name="Content Placeholder 124"/>
          <p:cNvSpPr>
            <a:spLocks noGrp="1"/>
          </p:cNvSpPr>
          <p:nvPr>
            <p:ph idx="1"/>
          </p:nvPr>
        </p:nvSpPr>
        <p:spPr>
          <a:xfrm>
            <a:off x="2553526" y="5057253"/>
            <a:ext cx="3579414" cy="702231"/>
          </a:xfrm>
        </p:spPr>
        <p:txBody>
          <a:bodyPr>
            <a:noAutofit/>
          </a:bodyPr>
          <a:lstStyle/>
          <a:p>
            <a:pPr marL="125016" indent="-125016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sz="1200" dirty="0"/>
              <a:t>The </a:t>
            </a:r>
            <a:r>
              <a:rPr lang="en-US" sz="1200" dirty="0" err="1"/>
              <a:t>ProcessorType</a:t>
            </a:r>
            <a:r>
              <a:rPr lang="en-US" sz="1200" dirty="0"/>
              <a:t> </a:t>
            </a:r>
            <a:r>
              <a:rPr lang="en-US" sz="1200" dirty="0" err="1"/>
              <a:t>enum</a:t>
            </a:r>
            <a:r>
              <a:rPr lang="en-US" sz="1200" dirty="0"/>
              <a:t> already contains "FPGA"</a:t>
            </a:r>
          </a:p>
          <a:p>
            <a:pPr marL="125016" indent="-125016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sz="1200" dirty="0"/>
              <a:t>The reference between Endpoint and Acceleration Functions uses the “Processor” type</a:t>
            </a:r>
          </a:p>
          <a:p>
            <a:pPr>
              <a:spcBef>
                <a:spcPts val="450"/>
              </a:spcBef>
            </a:pPr>
            <a:endParaRPr 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6724057" y="1113720"/>
            <a:ext cx="735227" cy="735227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dirty="0"/>
              <a:t>Service Root</a:t>
            </a:r>
          </a:p>
        </p:txBody>
      </p:sp>
      <p:sp>
        <p:nvSpPr>
          <p:cNvPr id="7" name="Oval 6"/>
          <p:cNvSpPr/>
          <p:nvPr/>
        </p:nvSpPr>
        <p:spPr>
          <a:xfrm>
            <a:off x="6629400" y="2700099"/>
            <a:ext cx="735227" cy="3170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dirty="0"/>
              <a:t>CS_1</a:t>
            </a:r>
            <a:endParaRPr lang="en-US" sz="800" dirty="0"/>
          </a:p>
        </p:txBody>
      </p:sp>
      <p:sp>
        <p:nvSpPr>
          <p:cNvPr id="12" name="Oval 11"/>
          <p:cNvSpPr/>
          <p:nvPr/>
        </p:nvSpPr>
        <p:spPr>
          <a:xfrm>
            <a:off x="5193287" y="2495322"/>
            <a:ext cx="735227" cy="31470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dirty="0"/>
              <a:t>Fabric2</a:t>
            </a:r>
          </a:p>
        </p:txBody>
      </p:sp>
      <p:sp>
        <p:nvSpPr>
          <p:cNvPr id="19" name="Oval 18"/>
          <p:cNvSpPr/>
          <p:nvPr/>
        </p:nvSpPr>
        <p:spPr>
          <a:xfrm>
            <a:off x="5880668" y="4171001"/>
            <a:ext cx="649503" cy="39320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dirty="0"/>
              <a:t>Edpt1</a:t>
            </a:r>
          </a:p>
        </p:txBody>
      </p:sp>
      <p:cxnSp>
        <p:nvCxnSpPr>
          <p:cNvPr id="24" name="Straight Arrow Connector 22"/>
          <p:cNvCxnSpPr>
            <a:stCxn id="5" idx="4"/>
            <a:endCxn id="35" idx="0"/>
          </p:cNvCxnSpPr>
          <p:nvPr/>
        </p:nvCxnSpPr>
        <p:spPr>
          <a:xfrm rot="5400000">
            <a:off x="6860473" y="1966717"/>
            <a:ext cx="348968" cy="113428"/>
          </a:xfrm>
          <a:prstGeom prst="curvedConnector3">
            <a:avLst>
              <a:gd name="adj1" fmla="val 50000"/>
            </a:avLst>
          </a:prstGeom>
          <a:ln w="25400">
            <a:tailEnd type="triangle" w="med" len="lg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2"/>
          <p:cNvCxnSpPr>
            <a:stCxn id="5" idx="4"/>
            <a:endCxn id="42" idx="7"/>
          </p:cNvCxnSpPr>
          <p:nvPr/>
        </p:nvCxnSpPr>
        <p:spPr>
          <a:xfrm rot="5400000">
            <a:off x="6270103" y="1409837"/>
            <a:ext cx="382458" cy="1260678"/>
          </a:xfrm>
          <a:prstGeom prst="curvedConnector3">
            <a:avLst>
              <a:gd name="adj1" fmla="val 50000"/>
            </a:avLst>
          </a:prstGeom>
          <a:ln w="25400">
            <a:tailEnd type="triangle" w="med" len="lg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22"/>
          <p:cNvCxnSpPr>
            <a:stCxn id="12" idx="4"/>
            <a:endCxn id="39" idx="0"/>
          </p:cNvCxnSpPr>
          <p:nvPr/>
        </p:nvCxnSpPr>
        <p:spPr>
          <a:xfrm rot="16200000" flipH="1">
            <a:off x="5515173" y="2855751"/>
            <a:ext cx="769606" cy="678151"/>
          </a:xfrm>
          <a:prstGeom prst="curved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 w="med" len="lg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/>
        </p:nvSpPr>
        <p:spPr>
          <a:xfrm>
            <a:off x="4737783" y="3950489"/>
            <a:ext cx="649503" cy="42634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dirty="0"/>
              <a:t>Zone1</a:t>
            </a:r>
          </a:p>
        </p:txBody>
      </p:sp>
      <p:cxnSp>
        <p:nvCxnSpPr>
          <p:cNvPr id="37" name="Straight Arrow Connector 22"/>
          <p:cNvCxnSpPr>
            <a:stCxn id="12" idx="4"/>
            <a:endCxn id="44" idx="0"/>
          </p:cNvCxnSpPr>
          <p:nvPr/>
        </p:nvCxnSpPr>
        <p:spPr>
          <a:xfrm rot="5400000">
            <a:off x="4909287" y="2973980"/>
            <a:ext cx="815570" cy="487658"/>
          </a:xfrm>
          <a:prstGeom prst="curved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 w="med" len="lg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22"/>
          <p:cNvCxnSpPr>
            <a:stCxn id="36" idx="6"/>
            <a:endCxn id="19" idx="2"/>
          </p:cNvCxnSpPr>
          <p:nvPr/>
        </p:nvCxnSpPr>
        <p:spPr>
          <a:xfrm>
            <a:off x="5387286" y="4163662"/>
            <a:ext cx="493382" cy="203942"/>
          </a:xfrm>
          <a:prstGeom prst="curvedConnector3">
            <a:avLst>
              <a:gd name="adj1" fmla="val 50000"/>
            </a:avLst>
          </a:prstGeom>
          <a:ln w="25400">
            <a:solidFill>
              <a:schemeClr val="tx1"/>
            </a:solidFill>
            <a:prstDash val="sysDash"/>
            <a:tailEnd type="triangle" w="med" len="lg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42" name="Oval 141"/>
          <p:cNvSpPr/>
          <p:nvPr/>
        </p:nvSpPr>
        <p:spPr>
          <a:xfrm>
            <a:off x="7113373" y="3810000"/>
            <a:ext cx="735227" cy="36761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pl-PL" sz="900" dirty="0"/>
              <a:t>FPGA</a:t>
            </a:r>
            <a:r>
              <a:rPr lang="en-US" sz="900" dirty="0"/>
              <a:t>_1</a:t>
            </a:r>
            <a:endParaRPr lang="pl-PL" sz="900" dirty="0"/>
          </a:p>
        </p:txBody>
      </p:sp>
      <p:cxnSp>
        <p:nvCxnSpPr>
          <p:cNvPr id="149" name="Straight Arrow Connector 22"/>
          <p:cNvCxnSpPr>
            <a:stCxn id="7" idx="4"/>
            <a:endCxn id="31" idx="0"/>
          </p:cNvCxnSpPr>
          <p:nvPr/>
        </p:nvCxnSpPr>
        <p:spPr>
          <a:xfrm rot="16200000" flipH="1">
            <a:off x="7088900" y="2925223"/>
            <a:ext cx="305156" cy="488929"/>
          </a:xfrm>
          <a:prstGeom prst="curved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 w="med" len="lg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Arrow Connector 22"/>
          <p:cNvCxnSpPr>
            <a:cxnSpLocks/>
            <a:stCxn id="19" idx="4"/>
            <a:endCxn id="86" idx="2"/>
          </p:cNvCxnSpPr>
          <p:nvPr/>
        </p:nvCxnSpPr>
        <p:spPr>
          <a:xfrm rot="16200000" flipH="1">
            <a:off x="5975589" y="4794038"/>
            <a:ext cx="655042" cy="195380"/>
          </a:xfrm>
          <a:prstGeom prst="curvedConnector2">
            <a:avLst/>
          </a:prstGeom>
          <a:ln w="25400">
            <a:solidFill>
              <a:schemeClr val="tx1"/>
            </a:solidFill>
            <a:prstDash val="sysDash"/>
            <a:headEnd type="triangle" w="med" len="lg"/>
            <a:tailEnd type="triangle" w="med" len="lg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22"/>
          <p:cNvCxnSpPr>
            <a:stCxn id="19" idx="6"/>
            <a:endCxn id="142" idx="2"/>
          </p:cNvCxnSpPr>
          <p:nvPr/>
        </p:nvCxnSpPr>
        <p:spPr>
          <a:xfrm flipV="1">
            <a:off x="6530171" y="3993807"/>
            <a:ext cx="583202" cy="373797"/>
          </a:xfrm>
          <a:prstGeom prst="curvedConnector3">
            <a:avLst>
              <a:gd name="adj1" fmla="val 50000"/>
            </a:avLst>
          </a:prstGeom>
          <a:ln w="25400">
            <a:solidFill>
              <a:schemeClr val="tx1"/>
            </a:solidFill>
            <a:prstDash val="sysDash"/>
            <a:headEnd type="triangle" w="med" len="lg"/>
            <a:tailEnd type="triangle" w="med" len="lg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6" name="Oval 85"/>
          <p:cNvSpPr/>
          <p:nvPr/>
        </p:nvSpPr>
        <p:spPr>
          <a:xfrm>
            <a:off x="6400800" y="5059171"/>
            <a:ext cx="644942" cy="320156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dirty="0"/>
              <a:t>AC_1</a:t>
            </a:r>
          </a:p>
        </p:txBody>
      </p:sp>
      <p:cxnSp>
        <p:nvCxnSpPr>
          <p:cNvPr id="88" name="Straight Arrow Connector 22"/>
          <p:cNvCxnSpPr>
            <a:stCxn id="142" idx="4"/>
            <a:endCxn id="30" idx="0"/>
          </p:cNvCxnSpPr>
          <p:nvPr/>
        </p:nvCxnSpPr>
        <p:spPr>
          <a:xfrm rot="5400000">
            <a:off x="7018856" y="4003368"/>
            <a:ext cx="287887" cy="636376"/>
          </a:xfrm>
          <a:prstGeom prst="curved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 w="med" len="lg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5" name="Oval 44"/>
          <p:cNvSpPr/>
          <p:nvPr/>
        </p:nvSpPr>
        <p:spPr>
          <a:xfrm>
            <a:off x="7457238" y="4547190"/>
            <a:ext cx="735227" cy="735227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endParaRPr lang="en-US" sz="1000" dirty="0"/>
          </a:p>
        </p:txBody>
      </p:sp>
      <p:cxnSp>
        <p:nvCxnSpPr>
          <p:cNvPr id="47" name="Straight Arrow Connector 22"/>
          <p:cNvCxnSpPr>
            <a:stCxn id="142" idx="4"/>
            <a:endCxn id="45" idx="0"/>
          </p:cNvCxnSpPr>
          <p:nvPr/>
        </p:nvCxnSpPr>
        <p:spPr>
          <a:xfrm rot="16200000" flipH="1">
            <a:off x="7468131" y="4190468"/>
            <a:ext cx="369577" cy="343865"/>
          </a:xfrm>
          <a:prstGeom prst="curved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 w="med" len="lg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5855622" y="3760359"/>
            <a:ext cx="7505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cs typeface="Arial" panose="020B0604020202020204" pitchFamily="34" charset="0"/>
              </a:rPr>
              <a:t>Endpoints</a:t>
            </a:r>
            <a:endParaRPr lang="en-US" sz="1050" dirty="0">
              <a:cs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775443" y="3644994"/>
            <a:ext cx="5389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cs typeface="Arial" panose="020B0604020202020204" pitchFamily="34" charset="0"/>
              </a:rPr>
              <a:t>Zones</a:t>
            </a:r>
            <a:endParaRPr lang="en-US" sz="1050" dirty="0"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6408718" y="4635073"/>
            <a:ext cx="8867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cs typeface="Arial" panose="020B0604020202020204" pitchFamily="34" charset="0"/>
              </a:rPr>
              <a:t>Acceleration</a:t>
            </a:r>
          </a:p>
          <a:p>
            <a:pPr algn="ctr"/>
            <a:r>
              <a:rPr lang="en-US" sz="1000" dirty="0">
                <a:cs typeface="Arial" panose="020B0604020202020204" pitchFamily="34" charset="0"/>
              </a:rPr>
              <a:t>Functions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7060900" y="3473640"/>
            <a:ext cx="8595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cs typeface="Arial" panose="020B0604020202020204" pitchFamily="34" charset="0"/>
              </a:rPr>
              <a:t>Processors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6648595" y="2328314"/>
            <a:ext cx="6751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cs typeface="Arial" panose="020B0604020202020204" pitchFamily="34" charset="0"/>
              </a:rPr>
              <a:t>Systems</a:t>
            </a:r>
            <a:endParaRPr lang="en-US" sz="1050" dirty="0"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5212195" y="2168378"/>
            <a:ext cx="6046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cs typeface="Arial" panose="020B0604020202020204" pitchFamily="34" charset="0"/>
              </a:rPr>
              <a:t>Fabrics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C6BC96FB-EE1C-409B-8A63-A52AE0DA1FBA}"/>
              </a:ext>
            </a:extLst>
          </p:cNvPr>
          <p:cNvSpPr/>
          <p:nvPr/>
        </p:nvSpPr>
        <p:spPr>
          <a:xfrm>
            <a:off x="456370" y="1735414"/>
            <a:ext cx="4024514" cy="2730086"/>
          </a:xfrm>
          <a:prstGeom prst="rect">
            <a:avLst/>
          </a:prstGeom>
          <a:solidFill>
            <a:schemeClr val="bg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050" dirty="0"/>
              <a:t>FPGA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xmlns="" id="{EDAF268F-5675-4EE2-8A60-A364E774E135}"/>
              </a:ext>
            </a:extLst>
          </p:cNvPr>
          <p:cNvSpPr/>
          <p:nvPr/>
        </p:nvSpPr>
        <p:spPr>
          <a:xfrm>
            <a:off x="642895" y="2126967"/>
            <a:ext cx="3689402" cy="22271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050" dirty="0"/>
              <a:t>FPGA FW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xmlns="" id="{7AFDC297-1816-483B-ABBB-E5E5DE9D2D0F}"/>
              </a:ext>
            </a:extLst>
          </p:cNvPr>
          <p:cNvSpPr/>
          <p:nvPr/>
        </p:nvSpPr>
        <p:spPr>
          <a:xfrm>
            <a:off x="1357380" y="2392790"/>
            <a:ext cx="1179218" cy="1562615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US" sz="1050" dirty="0"/>
              <a:t>Reconfiguration Slot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xmlns="" id="{4868536C-BADB-49B4-957D-7A36B33C2ADA}"/>
              </a:ext>
            </a:extLst>
          </p:cNvPr>
          <p:cNvSpPr/>
          <p:nvPr/>
        </p:nvSpPr>
        <p:spPr>
          <a:xfrm>
            <a:off x="2878033" y="2392790"/>
            <a:ext cx="1179218" cy="1562615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US" sz="1050" dirty="0"/>
              <a:t>Reconfiguration Slot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xmlns="" id="{2C8ECE84-F53C-4AEC-B7F0-1AB5FE6D3D46}"/>
              </a:ext>
            </a:extLst>
          </p:cNvPr>
          <p:cNvSpPr/>
          <p:nvPr/>
        </p:nvSpPr>
        <p:spPr>
          <a:xfrm>
            <a:off x="1528098" y="2602935"/>
            <a:ext cx="866235" cy="61068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050" dirty="0"/>
              <a:t>Acceleration Function</a:t>
            </a:r>
          </a:p>
          <a:p>
            <a:pPr algn="ctr"/>
            <a:r>
              <a:rPr lang="en-US" sz="1050" dirty="0"/>
              <a:t>Code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xmlns="" id="{40650623-E3A0-4DC7-9BAA-B658FBFC184E}"/>
              </a:ext>
            </a:extLst>
          </p:cNvPr>
          <p:cNvSpPr/>
          <p:nvPr/>
        </p:nvSpPr>
        <p:spPr>
          <a:xfrm>
            <a:off x="3034524" y="2602935"/>
            <a:ext cx="866235" cy="61068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1050" dirty="0"/>
              <a:t>Acceleration Function</a:t>
            </a:r>
          </a:p>
          <a:p>
            <a:pPr algn="ctr"/>
            <a:r>
              <a:rPr lang="en-US" sz="1050" dirty="0"/>
              <a:t>Code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xmlns="" id="{9074D027-2CA3-4D8A-810A-43039B26E129}"/>
              </a:ext>
            </a:extLst>
          </p:cNvPr>
          <p:cNvSpPr/>
          <p:nvPr/>
        </p:nvSpPr>
        <p:spPr>
          <a:xfrm>
            <a:off x="753548" y="2368553"/>
            <a:ext cx="321674" cy="35377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PCIe PF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xmlns="" id="{8D864159-924C-461A-B347-A84AE421F82E}"/>
              </a:ext>
            </a:extLst>
          </p:cNvPr>
          <p:cNvSpPr/>
          <p:nvPr/>
        </p:nvSpPr>
        <p:spPr>
          <a:xfrm>
            <a:off x="753548" y="3039611"/>
            <a:ext cx="321674" cy="35377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PCIe VF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xmlns="" id="{EA2389A8-B4FC-4D3F-9E33-F53D38EE462C}"/>
              </a:ext>
            </a:extLst>
          </p:cNvPr>
          <p:cNvSpPr/>
          <p:nvPr/>
        </p:nvSpPr>
        <p:spPr>
          <a:xfrm>
            <a:off x="753548" y="3632130"/>
            <a:ext cx="321674" cy="35377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rIns="0" rtlCol="0" anchor="ctr"/>
          <a:lstStyle/>
          <a:p>
            <a:pPr algn="ctr"/>
            <a:r>
              <a:rPr lang="en-US" sz="900" dirty="0"/>
              <a:t>PCIe VF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411968" y="4737752"/>
            <a:ext cx="824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cs typeface="Arial" panose="020B0604020202020204" pitchFamily="34" charset="0"/>
              </a:rPr>
              <a:t>Processor Metrics</a:t>
            </a:r>
            <a:endParaRPr lang="en-US" sz="1000" dirty="0">
              <a:cs typeface="Arial" panose="020B0604020202020204" pitchFamily="34" charset="0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7824851" y="2167605"/>
            <a:ext cx="850085" cy="850085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endParaRPr lang="pl-PL" sz="900" dirty="0"/>
          </a:p>
        </p:txBody>
      </p:sp>
      <p:sp>
        <p:nvSpPr>
          <p:cNvPr id="55" name="Oval 54"/>
          <p:cNvSpPr/>
          <p:nvPr/>
        </p:nvSpPr>
        <p:spPr>
          <a:xfrm>
            <a:off x="7901051" y="2669789"/>
            <a:ext cx="735227" cy="3170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900" dirty="0" smtClean="0"/>
              <a:t>Chassis1</a:t>
            </a:r>
            <a:endParaRPr lang="en-US" sz="800" dirty="0"/>
          </a:p>
        </p:txBody>
      </p:sp>
      <p:sp>
        <p:nvSpPr>
          <p:cNvPr id="56" name="TextBox 55"/>
          <p:cNvSpPr txBox="1"/>
          <p:nvPr/>
        </p:nvSpPr>
        <p:spPr>
          <a:xfrm>
            <a:off x="7937880" y="2298004"/>
            <a:ext cx="6399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cs typeface="Arial" panose="020B0604020202020204" pitchFamily="34" charset="0"/>
              </a:rPr>
              <a:t>Chassis</a:t>
            </a:r>
            <a:endParaRPr lang="en-US" sz="1050" dirty="0">
              <a:cs typeface="Arial" panose="020B0604020202020204" pitchFamily="34" charset="0"/>
            </a:endParaRPr>
          </a:p>
        </p:txBody>
      </p:sp>
      <p:cxnSp>
        <p:nvCxnSpPr>
          <p:cNvPr id="57" name="Straight Arrow Connector 22"/>
          <p:cNvCxnSpPr>
            <a:stCxn id="5" idx="4"/>
            <a:endCxn id="54" idx="1"/>
          </p:cNvCxnSpPr>
          <p:nvPr/>
        </p:nvCxnSpPr>
        <p:spPr>
          <a:xfrm rot="16200000" flipH="1">
            <a:off x="7298932" y="1641686"/>
            <a:ext cx="443150" cy="857672"/>
          </a:xfrm>
          <a:prstGeom prst="curvedConnector3">
            <a:avLst>
              <a:gd name="adj1" fmla="val 50000"/>
            </a:avLst>
          </a:prstGeom>
          <a:ln w="25400">
            <a:tailEnd type="triangle" w="med" len="lg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22"/>
          <p:cNvCxnSpPr>
            <a:stCxn id="142" idx="6"/>
            <a:endCxn id="55" idx="4"/>
          </p:cNvCxnSpPr>
          <p:nvPr/>
        </p:nvCxnSpPr>
        <p:spPr>
          <a:xfrm flipV="1">
            <a:off x="7848600" y="2986800"/>
            <a:ext cx="420065" cy="1007007"/>
          </a:xfrm>
          <a:prstGeom prst="curvedConnector2">
            <a:avLst/>
          </a:prstGeom>
          <a:ln w="25400">
            <a:solidFill>
              <a:schemeClr val="tx1"/>
            </a:solidFill>
            <a:prstDash val="sysDash"/>
            <a:headEnd type="triangle" w="med" len="lg"/>
            <a:tailEnd type="triangle" w="med" len="lg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2881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Model FPGA </a:t>
            </a:r>
            <a:r>
              <a:rPr lang="en-US" dirty="0" smtClean="0"/>
              <a:t>Characteristics </a:t>
            </a:r>
            <a:r>
              <a:rPr lang="en-US" dirty="0"/>
              <a:t>&amp; </a:t>
            </a:r>
            <a:r>
              <a:rPr lang="en-US" dirty="0" smtClean="0"/>
              <a:t>Accelerator Functions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82942" y="1527032"/>
            <a:ext cx="4330431" cy="4074192"/>
          </a:xfrm>
          <a:solidFill>
            <a:schemeClr val="bg1">
              <a:lumMod val="85000"/>
            </a:schemeClr>
          </a:solidFill>
        </p:spPr>
        <p:txBody>
          <a:bodyPr>
            <a:noAutofit/>
          </a:bodyPr>
          <a:lstStyle/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"@</a:t>
            </a:r>
            <a:r>
              <a:rPr lang="en-US" sz="9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odata.id": "/redfish/v1/Systems/CS_1/Processors/FPGA_1",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noProof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"</a:t>
            </a:r>
            <a:r>
              <a:rPr lang="en-US" sz="9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Id": "FPGA1",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noProof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"</a:t>
            </a:r>
            <a:r>
              <a:rPr lang="en-US" sz="9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Socket": "CPU 1",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noProof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"</a:t>
            </a:r>
            <a:r>
              <a:rPr lang="en-US" sz="9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ProcessorType": "FPGA",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noProof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"</a:t>
            </a:r>
            <a:r>
              <a:rPr lang="en-US" sz="9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ProcessorArchitecture": "OEM",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noProof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"</a:t>
            </a:r>
            <a:r>
              <a:rPr lang="en-US" sz="9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InstructionSet": "OEM",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noProof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"</a:t>
            </a:r>
            <a:r>
              <a:rPr lang="en-US" sz="9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Manufacturer": "Intel(R) Corporation",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noProof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"</a:t>
            </a:r>
            <a:r>
              <a:rPr lang="en-US" sz="9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Model": "Aria10",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noProof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"</a:t>
            </a:r>
            <a:r>
              <a:rPr lang="en-US" sz="9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UUID": "00000000-0000-0000-0000-000000000000",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noProof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"</a:t>
            </a:r>
            <a:r>
              <a:rPr lang="en-US" sz="9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MaxTDPWatt": 150,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noProof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"</a:t>
            </a:r>
            <a:r>
              <a:rPr lang="en-US" sz="9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IntegratedMemory": [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{</a:t>
            </a:r>
            <a:endParaRPr lang="en-US" sz="900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noProof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"</a:t>
            </a:r>
            <a:r>
              <a:rPr lang="en-US" sz="9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MemoryType": "HBM2",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"</a:t>
            </a:r>
            <a:r>
              <a:rPr lang="en-US" sz="9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CapacityMiB": 512,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"</a:t>
            </a:r>
            <a:r>
              <a:rPr lang="en-US" sz="9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SpeedMHz": 1066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  <a:endParaRPr lang="en-US" sz="900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],</a:t>
            </a:r>
            <a:endParaRPr lang="en-US" sz="900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"</a:t>
            </a: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FPGA": </a:t>
            </a:r>
            <a:r>
              <a:rPr lang="en-US" sz="900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{},</a:t>
            </a:r>
            <a:endParaRPr lang="en-US" sz="900" noProof="1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"</a:t>
            </a: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Metrics": </a:t>
            </a:r>
            <a:r>
              <a:rPr lang="en-US" sz="900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{},</a:t>
            </a:r>
            <a:endParaRPr lang="en-US" sz="900" noProof="1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"AccelerationFunctions": {}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"</a:t>
            </a:r>
            <a:r>
              <a:rPr lang="en-US" sz="9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Links": {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"</a:t>
            </a: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Endpoints": [],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"</a:t>
            </a: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ConnectedProcessors</a:t>
            </a:r>
            <a:r>
              <a:rPr lang="en-US" sz="900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": [],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"PCIeDevice": {},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"PCIeFunctions": []</a:t>
            </a:r>
            <a:endParaRPr lang="en-US" sz="900" noProof="1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noProof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}</a:t>
            </a:r>
            <a:endParaRPr lang="en-US" sz="900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900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900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half" idx="1"/>
          </p:nvPr>
        </p:nvSpPr>
        <p:spPr>
          <a:xfrm>
            <a:off x="4038600" y="1976768"/>
            <a:ext cx="4794038" cy="4237087"/>
          </a:xfr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"</a:t>
            </a: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FpgaType": "Discrete",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"</a:t>
            </a: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Model": "Aria10",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"FirmwareId": "0x6400002fc614bb9",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"</a:t>
            </a:r>
            <a:r>
              <a:rPr lang="en-US" sz="900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FirmwareManufacturer</a:t>
            </a: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": "Intel (R) Corporation",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"</a:t>
            </a:r>
            <a:r>
              <a:rPr lang="en-US" sz="900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FirmwareVersion</a:t>
            </a: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": "Blue v.1.00.86",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"</a:t>
            </a: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HostInterface": {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900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"</a:t>
            </a: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InterfaceType": "PCIe",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900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PCIe": </a:t>
            </a:r>
            <a:r>
              <a:rPr lang="en-US" sz="900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 "</a:t>
            </a: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MaxPCIeType": "Gen4</a:t>
            </a:r>
            <a:r>
              <a:rPr lang="en-US" sz="900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", "</a:t>
            </a: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MaxLanes": </a:t>
            </a:r>
            <a:r>
              <a:rPr lang="en-US" sz="900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8 }</a:t>
            </a:r>
            <a:endParaRPr lang="en-US" sz="900" noProof="1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900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},</a:t>
            </a:r>
            <a:endParaRPr lang="en-US" sz="900" noProof="1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"</a:t>
            </a: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ExternalInterfaces": [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{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"</a:t>
            </a: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InterfaceType": "Ethernet",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900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Ethernet": </a:t>
            </a:r>
            <a:r>
              <a:rPr lang="en-US" sz="900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 "</a:t>
            </a: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MaxSpeedMbps": 10240</a:t>
            </a:r>
            <a:r>
              <a:rPr lang="en-US" sz="900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 "</a:t>
            </a: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MaxLanes": </a:t>
            </a:r>
            <a:r>
              <a:rPr lang="en-US" sz="900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4 }</a:t>
            </a:r>
            <a:endParaRPr lang="en-US" sz="900" noProof="1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  <a:endParaRPr lang="en-US" sz="900" noProof="1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900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],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"PCIeVirtualFunctions": 1,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"ProgrammableFromHost": true,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"ReconfigurationSlots": [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{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"SlotId": </a:t>
            </a:r>
            <a:r>
              <a:rPr lang="en-US" sz="900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"AFU0</a:t>
            </a: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",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"UUID": "00000000-0000-0000-0000-000000000000",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"ProgrammableFromHost": true,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"AccelerationFunctionLink": {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  "@odata.id": 				"/redfish/v1/Systems/1/Processors/FPGA1/Functions/Compression"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}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900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  <a:endParaRPr lang="en-US" sz="900" noProof="1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endParaRPr lang="en-US" sz="900" noProof="1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900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900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11" name="Straight Arrow Connector 10"/>
          <p:cNvCxnSpPr>
            <a:stCxn id="9" idx="1"/>
          </p:cNvCxnSpPr>
          <p:nvPr/>
        </p:nvCxnSpPr>
        <p:spPr>
          <a:xfrm flipH="1">
            <a:off x="1371600" y="4095312"/>
            <a:ext cx="2667000" cy="19488"/>
          </a:xfrm>
          <a:prstGeom prst="straightConnector1">
            <a:avLst/>
          </a:prstGeom>
          <a:ln w="9525">
            <a:solidFill>
              <a:schemeClr val="tx1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787631" y="1480939"/>
            <a:ext cx="40648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Neo Sans Intel"/>
                <a:cs typeface="Neo Sans Intel"/>
              </a:rPr>
              <a:t>In </a:t>
            </a:r>
            <a:r>
              <a:rPr lang="en-US" sz="1200" i="1" dirty="0">
                <a:latin typeface="Neo Sans Intel"/>
                <a:cs typeface="Neo Sans Intel"/>
              </a:rPr>
              <a:t>Processor</a:t>
            </a:r>
            <a:r>
              <a:rPr lang="en-US" sz="1200" dirty="0">
                <a:latin typeface="Neo Sans Intel"/>
                <a:cs typeface="Neo Sans Intel"/>
              </a:rPr>
              <a:t> resource: add FPGA object, add subordinate Metric resource, and add reference links</a:t>
            </a:r>
          </a:p>
        </p:txBody>
      </p:sp>
    </p:spTree>
    <p:extLst>
      <p:ext uri="{BB962C8B-B14F-4D97-AF65-F5344CB8AC3E}">
        <p14:creationId xmlns:p14="http://schemas.microsoft.com/office/powerpoint/2010/main" val="37685560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Model FPGA </a:t>
            </a:r>
            <a:r>
              <a:rPr lang="en-US" dirty="0" smtClean="0"/>
              <a:t>Metrics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81000" y="1630345"/>
            <a:ext cx="6293370" cy="4074192"/>
          </a:xfrm>
          <a:solidFill>
            <a:schemeClr val="bg1">
              <a:lumMod val="85000"/>
            </a:schemeClr>
          </a:solidFill>
        </p:spPr>
        <p:txBody>
          <a:bodyPr>
            <a:noAutofit/>
          </a:bodyPr>
          <a:lstStyle/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"@odata.context": "/redfish/v1/$metadata#ProcessorMetrics.ProcessorMetrics",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"@odata.id": "/redfish/v1/Systems/1/Processors/CPU1/Metrics",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"@odata.type": "#ProcessorMetrics.v1_0_0.ProcessorMetrics</a:t>
            </a:r>
            <a:r>
              <a:rPr lang="en-US" sz="900" noProof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",</a:t>
            </a:r>
            <a:endParaRPr lang="en-US" sz="900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"Id": "Metrics</a:t>
            </a:r>
            <a:r>
              <a:rPr lang="en-US" sz="900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",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noProof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9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Name": "Processor Metrics",</a:t>
            </a:r>
            <a:endParaRPr lang="en-US" sz="900" noProof="1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9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"Description": "Processor Metrics",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"</a:t>
            </a:r>
            <a:r>
              <a:rPr lang="en-US" sz="9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Status": {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"State": "Enabled",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"Health": "OK",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"HealthRollup": null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900" noProof="1" smtClean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},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900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"Cache": [],</a:t>
            </a:r>
            <a:endParaRPr lang="en-US" sz="900" noProof="1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"</a:t>
            </a: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BandwidthPercent": 62,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"AverageFrequencyMHz": 2400,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"ThrottlingCelsius": 65,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"TemperatureCelsius": 41,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"ConsumedPowerWatt": 82,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"FrequencyRatio": 0.00432,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"LocalMemoryBandwidthBytes</a:t>
            </a: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": 18253611008,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900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"RemoteMemoryBandwidthBytes</a:t>
            </a: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": 81788928,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"KernelPercent": 2.3,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"UserPercent": 34.7,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"CoreMetrics": []</a:t>
            </a:r>
          </a:p>
          <a:p>
            <a:pPr marL="0" indent="0" defTabSz="214313">
              <a:spcBef>
                <a:spcPts val="0"/>
              </a:spcBef>
              <a:buNone/>
            </a:pPr>
            <a:r>
              <a:rPr lang="en-US" sz="900" noProof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900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900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" name="Content Placeholder 3"/>
          <p:cNvSpPr>
            <a:spLocks noGrp="1"/>
          </p:cNvSpPr>
          <p:nvPr>
            <p:ph sz="half" idx="1"/>
          </p:nvPr>
        </p:nvSpPr>
        <p:spPr>
          <a:xfrm>
            <a:off x="4546942" y="4142202"/>
            <a:ext cx="3377858" cy="2106198"/>
          </a:xfr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 defTabSz="214313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825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"CoreMetrics</a:t>
            </a:r>
            <a:r>
              <a:rPr lang="en-US" sz="825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": [</a:t>
            </a:r>
          </a:p>
          <a:p>
            <a:pPr marL="0" indent="0" defTabSz="214313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825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825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endParaRPr lang="en-US" sz="825" noProof="1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defTabSz="214313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825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"</a:t>
            </a:r>
            <a:r>
              <a:rPr lang="en-US" sz="825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CoreId": "core0",</a:t>
            </a:r>
          </a:p>
          <a:p>
            <a:pPr marL="0" indent="0" defTabSz="214313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825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825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"InstructionsPerCycle": 1.16,</a:t>
            </a:r>
          </a:p>
          <a:p>
            <a:pPr marL="0" indent="0" defTabSz="214313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825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"</a:t>
            </a:r>
            <a:r>
              <a:rPr lang="en-US" sz="825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CstateResidency": [</a:t>
            </a:r>
          </a:p>
          <a:p>
            <a:pPr marL="0" indent="0" defTabSz="214313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825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{ </a:t>
            </a:r>
            <a:r>
              <a:rPr lang="en-US" sz="825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"Level": "C0", "Residency": 1.13 },</a:t>
            </a:r>
          </a:p>
          <a:p>
            <a:pPr marL="0" indent="0" defTabSz="214313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825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825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 "Level": "C1", "Residency": 26 },</a:t>
            </a:r>
          </a:p>
          <a:p>
            <a:pPr marL="0" indent="0" defTabSz="214313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825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825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 "Level": "C3", "Residency": 0.00878 },</a:t>
            </a:r>
          </a:p>
          <a:p>
            <a:pPr marL="0" indent="0" defTabSz="214313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825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825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 "Level": "C6", "Residency": 0.361 },</a:t>
            </a:r>
          </a:p>
          <a:p>
            <a:pPr marL="0" indent="0" defTabSz="214313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825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825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 "Level": "C7", "Residency": 72.5 }</a:t>
            </a:r>
          </a:p>
          <a:p>
            <a:pPr marL="0" indent="0" defTabSz="214313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825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]</a:t>
            </a:r>
            <a:endParaRPr lang="en-US" sz="825" noProof="1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defTabSz="214313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825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825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 defTabSz="214313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825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	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825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825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12" name="Straight Arrow Connector 11"/>
          <p:cNvCxnSpPr>
            <a:stCxn id="10" idx="1"/>
          </p:cNvCxnSpPr>
          <p:nvPr/>
        </p:nvCxnSpPr>
        <p:spPr>
          <a:xfrm flipH="1" flipV="1">
            <a:off x="1828800" y="4876800"/>
            <a:ext cx="2718142" cy="318501"/>
          </a:xfrm>
          <a:prstGeom prst="straightConnector1">
            <a:avLst/>
          </a:prstGeom>
          <a:ln w="9525">
            <a:solidFill>
              <a:schemeClr val="tx1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3"/>
          <p:cNvSpPr>
            <a:spLocks noGrp="1"/>
          </p:cNvSpPr>
          <p:nvPr>
            <p:ph sz="half" idx="1"/>
          </p:nvPr>
        </p:nvSpPr>
        <p:spPr>
          <a:xfrm>
            <a:off x="4572000" y="2296463"/>
            <a:ext cx="3377858" cy="1665937"/>
          </a:xfr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 defTabSz="214313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825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"Cache": </a:t>
            </a:r>
            <a:r>
              <a:rPr lang="en-US" sz="825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</a:p>
          <a:p>
            <a:pPr marL="0" indent="0" defTabSz="214313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825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{</a:t>
            </a:r>
            <a:endParaRPr lang="en-US" sz="825" noProof="1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defTabSz="214313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825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825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"</a:t>
            </a:r>
            <a:r>
              <a:rPr lang="en-US" sz="825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Level": 3,</a:t>
            </a:r>
          </a:p>
          <a:p>
            <a:pPr marL="0" indent="0" defTabSz="214313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825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825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825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CacheMiss": 0.12,</a:t>
            </a:r>
          </a:p>
          <a:p>
            <a:pPr marL="0" indent="0" defTabSz="214313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825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825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"CacheHitRatio</a:t>
            </a:r>
            <a:r>
              <a:rPr lang="en-US" sz="825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": 0.719,</a:t>
            </a:r>
          </a:p>
          <a:p>
            <a:pPr marL="0" indent="0" defTabSz="214313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825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825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"CacheMpi</a:t>
            </a:r>
            <a:r>
              <a:rPr lang="en-US" sz="825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": 0.00088,</a:t>
            </a:r>
          </a:p>
          <a:p>
            <a:pPr marL="0" indent="0" defTabSz="214313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825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825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825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OccupancyBytes": 3030144,</a:t>
            </a:r>
          </a:p>
          <a:p>
            <a:pPr marL="0" indent="0" defTabSz="214313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825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825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825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OccupancyPercent": 90.1</a:t>
            </a:r>
          </a:p>
          <a:p>
            <a:pPr marL="0" indent="0" defTabSz="214313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825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}</a:t>
            </a:r>
          </a:p>
          <a:p>
            <a:pPr marL="0" indent="0" defTabSz="214313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825" noProof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  <a:r>
              <a:rPr lang="en-US" sz="825" noProof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825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825" noProof="1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cxnSp>
        <p:nvCxnSpPr>
          <p:cNvPr id="11" name="Straight Arrow Connector 10"/>
          <p:cNvCxnSpPr>
            <a:stCxn id="9" idx="1"/>
          </p:cNvCxnSpPr>
          <p:nvPr/>
        </p:nvCxnSpPr>
        <p:spPr>
          <a:xfrm flipH="1">
            <a:off x="1447800" y="3129432"/>
            <a:ext cx="3124200" cy="223368"/>
          </a:xfrm>
          <a:prstGeom prst="straightConnector1">
            <a:avLst/>
          </a:prstGeom>
          <a:ln w="9525">
            <a:solidFill>
              <a:schemeClr val="tx1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4615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 – Schema Changes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497749"/>
              </p:ext>
            </p:extLst>
          </p:nvPr>
        </p:nvGraphicFramePr>
        <p:xfrm>
          <a:off x="457200" y="1600200"/>
          <a:ext cx="822960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68695"/>
                <a:gridCol w="4460905"/>
              </a:tblGrid>
              <a:tr h="6858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CSDL File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Description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Processor_v1.xml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Resource updated</a:t>
                      </a:r>
                      <a:r>
                        <a:rPr lang="en-US" sz="1600" baseline="0" dirty="0" smtClean="0"/>
                        <a:t> to show FPGA characteristics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AccelerationFunctionCollection_v1.xml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New collection resource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AccelerationFunction_v1.xml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New singleton resource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ProcessorMetrics_v1.xml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New resource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9506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Times" panose="02020603050405020304" pitchFamily="18" charset="0"/>
              <a:buChar char="•"/>
              <a:defRPr sz="2000">
                <a:solidFill>
                  <a:srgbClr val="1B1F95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Times" panose="02020603050405020304" pitchFamily="18" charset="0"/>
              <a:buChar char="•"/>
              <a:defRPr>
                <a:solidFill>
                  <a:srgbClr val="5B5B5B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Times" panose="02020603050405020304" pitchFamily="18" charset="0"/>
              <a:buChar char="•"/>
              <a:defRPr sz="1600">
                <a:solidFill>
                  <a:srgbClr val="1B1F95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Times" panose="02020603050405020304" pitchFamily="18" charset="0"/>
              <a:buChar char="•"/>
              <a:defRPr sz="1400">
                <a:solidFill>
                  <a:srgbClr val="5B5B5B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Times" panose="02020603050405020304" pitchFamily="18" charset="0"/>
              <a:buChar char="•"/>
              <a:defRPr sz="1400">
                <a:solidFill>
                  <a:srgbClr val="1B1F95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anose="02020603050405020304" pitchFamily="18" charset="0"/>
              <a:buChar char="•"/>
              <a:defRPr sz="1400">
                <a:solidFill>
                  <a:srgbClr val="1B1F95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anose="02020603050405020304" pitchFamily="18" charset="0"/>
              <a:buChar char="•"/>
              <a:defRPr sz="1400">
                <a:solidFill>
                  <a:srgbClr val="1B1F95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anose="02020603050405020304" pitchFamily="18" charset="0"/>
              <a:buChar char="•"/>
              <a:defRPr sz="1400">
                <a:solidFill>
                  <a:srgbClr val="1B1F95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Times" panose="02020603050405020304" pitchFamily="18" charset="0"/>
              <a:buChar char="•"/>
              <a:defRPr sz="1400">
                <a:solidFill>
                  <a:srgbClr val="1B1F95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825AC21-1DDB-4D98-A5F7-90916D9E040E}" type="slidenum">
              <a:rPr lang="en-US" altLang="en-US" sz="900" smtClean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900" smtClean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600200"/>
            <a:ext cx="6163765" cy="43434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40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595959"/>
      </a:hlink>
      <a:folHlink>
        <a:srgbClr val="AF67FF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15978</TotalTime>
  <Words>952</Words>
  <Application>Microsoft Office PowerPoint</Application>
  <PresentationFormat>On-screen Show (4:3)</PresentationFormat>
  <Paragraphs>205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ＭＳ Ｐゴシック</vt:lpstr>
      <vt:lpstr>Arial</vt:lpstr>
      <vt:lpstr>Calibri</vt:lpstr>
      <vt:lpstr>Courier New</vt:lpstr>
      <vt:lpstr>HP Simplified</vt:lpstr>
      <vt:lpstr>Neo Sans Intel</vt:lpstr>
      <vt:lpstr>Times</vt:lpstr>
      <vt:lpstr>Times New Roman</vt:lpstr>
      <vt:lpstr>Blank Presentation</vt:lpstr>
      <vt:lpstr>Redfish Extensions for FPGAs</vt:lpstr>
      <vt:lpstr>Disclaimer</vt:lpstr>
      <vt:lpstr>Redfish Extensions Summary</vt:lpstr>
      <vt:lpstr>FPGA Functional Diagram</vt:lpstr>
      <vt:lpstr>FPGA Redfish Model</vt:lpstr>
      <vt:lpstr>Model FPGA Characteristics &amp; Accelerator Functions</vt:lpstr>
      <vt:lpstr>Model FPGA Metrics</vt:lpstr>
      <vt:lpstr>Proposal – Schema Changes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Redfish Extensions for FPGAs</dc:title>
  <cp:lastModifiedBy>Raineri, Michael</cp:lastModifiedBy>
  <cp:revision>2</cp:revision>
  <dcterms:created xsi:type="dcterms:W3CDTF">2007-11-16T22:00:25Z</dcterms:created>
  <dcterms:modified xsi:type="dcterms:W3CDTF">2018-09-11T18:03:24Z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32cb6aa9-a0a8-44b8-937b-422a512c99c9</vt:lpwstr>
  </property>
  <property fmtid="{D5CDD505-2E9C-101B-9397-08002B2CF9AE}" pid="3" name="DellClassification">
    <vt:lpwstr>No Restrictions</vt:lpwstr>
  </property>
  <property fmtid="{D5CDD505-2E9C-101B-9397-08002B2CF9AE}" pid="4" name="DellSubLabels">
    <vt:lpwstr/>
  </property>
</Properties>
</file>