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
  </p:notesMasterIdLst>
  <p:handoutMasterIdLst>
    <p:handoutMasterId r:id="rId16"/>
  </p:handoutMasterIdLst>
  <p:sldIdLst>
    <p:sldId id="256" r:id="rId2"/>
    <p:sldId id="289" r:id="rId3"/>
    <p:sldId id="291" r:id="rId4"/>
    <p:sldId id="290" r:id="rId5"/>
    <p:sldId id="259" r:id="rId6"/>
    <p:sldId id="293" r:id="rId7"/>
    <p:sldId id="294" r:id="rId8"/>
    <p:sldId id="295" r:id="rId9"/>
    <p:sldId id="292" r:id="rId10"/>
    <p:sldId id="297" r:id="rId11"/>
    <p:sldId id="283" r:id="rId12"/>
    <p:sldId id="284" r:id="rId13"/>
    <p:sldId id="296"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F95"/>
    <a:srgbClr val="CC9900"/>
    <a:srgbClr val="666699"/>
    <a:srgbClr val="5B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4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65" charset="-128"/>
              </a:defRPr>
            </a:lvl1pPr>
          </a:lstStyle>
          <a:p>
            <a:pPr>
              <a:defRPr/>
            </a:pPr>
            <a:fld id="{B85FB6D0-1685-41A0-A41A-E920F71A3764}" type="datetime1">
              <a:rPr lang="en-US" altLang="en-US"/>
              <a:pPr>
                <a:defRPr/>
              </a:pPr>
              <a:t>5/17/2016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3E7529E-5DBD-42E6-8D7D-6E75D0303B62}" type="slidenum">
              <a:rPr lang="en-US" altLang="en-US"/>
              <a:pPr>
                <a:defRPr/>
              </a:pPr>
              <a:t>‹#›</a:t>
            </a:fld>
            <a:endParaRPr lang="en-US" altLang="en-US"/>
          </a:p>
        </p:txBody>
      </p:sp>
    </p:spTree>
    <p:extLst>
      <p:ext uri="{BB962C8B-B14F-4D97-AF65-F5344CB8AC3E}">
        <p14:creationId xmlns:p14="http://schemas.microsoft.com/office/powerpoint/2010/main" val="1783838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96" charset="-128"/>
                <a:cs typeface="+mn-cs"/>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96" charset="-128"/>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96"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3AD01F4-99C4-446F-991B-DEB2E4B0A614}" type="slidenum">
              <a:rPr lang="en-US" altLang="en-US"/>
              <a:pPr>
                <a:defRPr/>
              </a:pPr>
              <a:t>‹#›</a:t>
            </a:fld>
            <a:endParaRPr lang="en-US" altLang="en-US"/>
          </a:p>
        </p:txBody>
      </p:sp>
    </p:spTree>
    <p:extLst>
      <p:ext uri="{BB962C8B-B14F-4D97-AF65-F5344CB8AC3E}">
        <p14:creationId xmlns:p14="http://schemas.microsoft.com/office/powerpoint/2010/main" val="24745078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2CB50F-69F5-41BD-9B9A-9B2E32F895DD}" type="slidenum">
              <a:rPr lang="en-US" altLang="en-US" sz="1200" smtClean="0"/>
              <a:pPr/>
              <a:t>1</a:t>
            </a:fld>
            <a:endParaRPr lang="en-US" altLang="en-US" sz="120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1661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algn="r"/>
            <a:fld id="{6EBBD2C6-4F7D-4921-9036-9886872EF79F}" type="slidenum">
              <a:rPr lang="en-US" altLang="en-US" sz="1300"/>
              <a:pPr algn="r"/>
              <a:t>4</a:t>
            </a:fld>
            <a:endParaRPr lang="en-US" altLang="en-US" sz="1300"/>
          </a:p>
        </p:txBody>
      </p:sp>
      <p:sp>
        <p:nvSpPr>
          <p:cNvPr id="13315" name="Rectangle 2"/>
          <p:cNvSpPr>
            <a:spLocks noGrp="1" noRot="1" noChangeAspect="1" noChangeArrowheads="1" noTextEdit="1"/>
          </p:cNvSpPr>
          <p:nvPr>
            <p:ph type="sldImg"/>
          </p:nvPr>
        </p:nvSpPr>
        <p:spPr>
          <a:xfrm>
            <a:off x="1258888" y="720725"/>
            <a:ext cx="4800600" cy="36004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12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ea typeface="MS PGothic" panose="020B0600070205080204" pitchFamily="34" charset="-128"/>
              </a:defRPr>
            </a:lvl1pPr>
            <a:lvl2pPr marL="742950" indent="-285750" defTabSz="966788">
              <a:defRPr sz="2800">
                <a:solidFill>
                  <a:schemeClr val="tx1"/>
                </a:solidFill>
                <a:latin typeface="Arial" panose="020B0604020202020204" pitchFamily="34" charset="0"/>
                <a:ea typeface="MS PGothic" panose="020B0600070205080204" pitchFamily="34" charset="-128"/>
              </a:defRPr>
            </a:lvl2pPr>
            <a:lvl3pPr marL="1143000" indent="-228600" defTabSz="966788">
              <a:defRPr sz="2800">
                <a:solidFill>
                  <a:schemeClr val="tx1"/>
                </a:solidFill>
                <a:latin typeface="Arial" panose="020B0604020202020204" pitchFamily="34" charset="0"/>
                <a:ea typeface="MS PGothic" panose="020B0600070205080204" pitchFamily="34" charset="-128"/>
              </a:defRPr>
            </a:lvl3pPr>
            <a:lvl4pPr marL="1600200" indent="-228600" defTabSz="966788">
              <a:defRPr sz="2800">
                <a:solidFill>
                  <a:schemeClr val="tx1"/>
                </a:solidFill>
                <a:latin typeface="Arial" panose="020B0604020202020204" pitchFamily="34" charset="0"/>
                <a:ea typeface="MS PGothic" panose="020B0600070205080204" pitchFamily="34" charset="-128"/>
              </a:defRPr>
            </a:lvl4pPr>
            <a:lvl5pPr marL="2057400" indent="-228600" defTabSz="966788">
              <a:defRPr sz="28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fld id="{2E81A402-8D5A-41BA-BD30-76C4C3E9A144}" type="slidenum">
              <a:rPr lang="en-GB" altLang="en-US" sz="1300" smtClean="0"/>
              <a:pPr/>
              <a:t>7</a:t>
            </a:fld>
            <a:endParaRPr lang="en-GB" altLang="en-US" sz="1300" smtClean="0"/>
          </a:p>
        </p:txBody>
      </p:sp>
    </p:spTree>
    <p:extLst>
      <p:ext uri="{BB962C8B-B14F-4D97-AF65-F5344CB8AC3E}">
        <p14:creationId xmlns:p14="http://schemas.microsoft.com/office/powerpoint/2010/main" val="225740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360C43-DF42-4447-B150-8F4F6111A5CA}" type="slidenum">
              <a:rPr lang="en-GB" altLang="en-US" sz="1200" smtClean="0"/>
              <a:pPr/>
              <a:t>10</a:t>
            </a:fld>
            <a:endParaRPr lang="en-GB" altLang="en-US" sz="1200" smtClean="0"/>
          </a:p>
        </p:txBody>
      </p:sp>
    </p:spTree>
    <p:extLst>
      <p:ext uri="{BB962C8B-B14F-4D97-AF65-F5344CB8AC3E}">
        <p14:creationId xmlns:p14="http://schemas.microsoft.com/office/powerpoint/2010/main" val="498979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v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roposed DMTF logo.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0400" y="434975"/>
            <a:ext cx="32004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1447800" y="2590800"/>
            <a:ext cx="6248400" cy="838200"/>
          </a:xfrm>
        </p:spPr>
        <p:txBody>
          <a:bodyPr/>
          <a:lstStyle>
            <a:lvl1pPr algn="ctr">
              <a:defRPr sz="3000"/>
            </a:lvl1pPr>
          </a:lstStyle>
          <a:p>
            <a:r>
              <a:rPr lang="en-US"/>
              <a:t>Click to edit Master title style</a:t>
            </a:r>
          </a:p>
        </p:txBody>
      </p:sp>
      <p:sp>
        <p:nvSpPr>
          <p:cNvPr id="11268" name="Rectangle 4"/>
          <p:cNvSpPr>
            <a:spLocks noGrp="1" noChangeArrowheads="1"/>
          </p:cNvSpPr>
          <p:nvPr>
            <p:ph type="subTitle" idx="1"/>
          </p:nvPr>
        </p:nvSpPr>
        <p:spPr>
          <a:xfrm>
            <a:off x="1447800" y="3429000"/>
            <a:ext cx="6248400" cy="381000"/>
          </a:xfrm>
        </p:spPr>
        <p:txBody>
          <a:bodyPr/>
          <a:lstStyle>
            <a:lvl1pPr marL="0" indent="0" algn="ctr">
              <a:buFont typeface="Times" pitchFamily="48" charset="0"/>
              <a:buNone/>
              <a:defRPr sz="1500" b="1">
                <a:solidFill>
                  <a:srgbClr val="5B5B5B"/>
                </a:solidFill>
              </a:defRPr>
            </a:lvl1pPr>
          </a:lstStyle>
          <a:p>
            <a:r>
              <a:rPr lang="en-US"/>
              <a:t>Click to edit Master subtitle style</a:t>
            </a:r>
          </a:p>
        </p:txBody>
      </p:sp>
    </p:spTree>
    <p:extLst>
      <p:ext uri="{BB962C8B-B14F-4D97-AF65-F5344CB8AC3E}">
        <p14:creationId xmlns:p14="http://schemas.microsoft.com/office/powerpoint/2010/main" val="12161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A59454-E408-4BA6-86D5-1E2C7340A538}" type="datetime1">
              <a:rPr lang="en-US" altLang="en-US"/>
              <a:pPr>
                <a:defRPr/>
              </a:pPr>
              <a:t>5/17/2016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38E736-5E9C-4948-852F-69CDDF0B40FA}" type="slidenum">
              <a:rPr lang="en-US" altLang="en-US"/>
              <a:pPr>
                <a:defRPr/>
              </a:pPr>
              <a:t>‹#›</a:t>
            </a:fld>
            <a:endParaRPr lang="en-US" altLang="en-US"/>
          </a:p>
        </p:txBody>
      </p:sp>
    </p:spTree>
    <p:extLst>
      <p:ext uri="{BB962C8B-B14F-4D97-AF65-F5344CB8AC3E}">
        <p14:creationId xmlns:p14="http://schemas.microsoft.com/office/powerpoint/2010/main" val="257603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914400"/>
            <a:ext cx="21336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914400"/>
            <a:ext cx="62484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6E4BB4B-CD0A-4C53-B41C-256A7D720E5B}" type="datetime1">
              <a:rPr lang="en-US" altLang="en-US"/>
              <a:pPr>
                <a:defRPr/>
              </a:pPr>
              <a:t>5/17/2016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50AD0D-5FC7-48E9-95D0-0131CB8EA520}" type="slidenum">
              <a:rPr lang="en-US" altLang="en-US"/>
              <a:pPr>
                <a:defRPr/>
              </a:pPr>
              <a:t>‹#›</a:t>
            </a:fld>
            <a:endParaRPr lang="en-US" altLang="en-US"/>
          </a:p>
        </p:txBody>
      </p:sp>
    </p:spTree>
    <p:extLst>
      <p:ext uri="{BB962C8B-B14F-4D97-AF65-F5344CB8AC3E}">
        <p14:creationId xmlns:p14="http://schemas.microsoft.com/office/powerpoint/2010/main" val="2514926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600200"/>
            <a:ext cx="4191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1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AFC4990-1754-4CF2-AF26-A0CC54FB2B54}" type="datetime1">
              <a:rPr lang="en-US" altLang="en-US"/>
              <a:pPr>
                <a:defRPr/>
              </a:pPr>
              <a:t>5/17/2016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79EE6C-C362-40EF-A028-9C4AC47362D0}" type="slidenum">
              <a:rPr lang="en-US" altLang="en-US"/>
              <a:pPr>
                <a:defRPr/>
              </a:pPr>
              <a:t>‹#›</a:t>
            </a:fld>
            <a:endParaRPr lang="en-US" altLang="en-US"/>
          </a:p>
        </p:txBody>
      </p:sp>
    </p:spTree>
    <p:extLst>
      <p:ext uri="{BB962C8B-B14F-4D97-AF65-F5344CB8AC3E}">
        <p14:creationId xmlns:p14="http://schemas.microsoft.com/office/powerpoint/2010/main" val="360774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harts with text 2">
    <p:spTree>
      <p:nvGrpSpPr>
        <p:cNvPr id="1" name=""/>
        <p:cNvGrpSpPr/>
        <p:nvPr/>
      </p:nvGrpSpPr>
      <p:grpSpPr>
        <a:xfrm>
          <a:off x="0" y="0"/>
          <a:ext cx="0" cy="0"/>
          <a:chOff x="0" y="0"/>
          <a:chExt cx="0" cy="0"/>
        </a:xfrm>
      </p:grpSpPr>
      <p:sp>
        <p:nvSpPr>
          <p:cNvPr id="13" name="Title Placeholder 1"/>
          <p:cNvSpPr>
            <a:spLocks noGrp="1"/>
          </p:cNvSpPr>
          <p:nvPr>
            <p:ph type="title"/>
          </p:nvPr>
        </p:nvSpPr>
        <p:spPr bwMode="black">
          <a:xfrm>
            <a:off x="331473" y="313429"/>
            <a:ext cx="8460105" cy="430887"/>
          </a:xfrm>
          <a:prstGeom prst="rect">
            <a:avLst/>
          </a:prstGeom>
          <a:ln>
            <a:noFill/>
          </a:ln>
        </p:spPr>
        <p:txBody>
          <a:bodyPr lIns="0" tIns="0" rIns="0" bIns="0" rtlCol="0" anchor="t">
            <a:spAutoFit/>
          </a:bodyPr>
          <a:lstStyle>
            <a:lvl1pPr algn="l" defTabSz="457200" rtl="0" eaLnBrk="1" latinLnBrk="0" hangingPunct="1">
              <a:lnSpc>
                <a:spcPct val="100000"/>
              </a:lnSpc>
              <a:spcBef>
                <a:spcPct val="0"/>
              </a:spcBef>
              <a:spcAft>
                <a:spcPts val="0"/>
              </a:spcAft>
              <a:buNone/>
              <a:defRPr lang="en-US" sz="2800" b="1" i="0" kern="1200" noProof="0" dirty="0">
                <a:solidFill>
                  <a:schemeClr val="tx1"/>
                </a:solidFill>
                <a:latin typeface="HP Simplified" pitchFamily="34" charset="0"/>
                <a:ea typeface="+mj-ea"/>
                <a:cs typeface="HP Simplified" pitchFamily="34" charset="0"/>
              </a:defRPr>
            </a:lvl1pPr>
          </a:lstStyle>
          <a:p>
            <a:r>
              <a:rPr lang="en-US" noProof="0" smtClean="0"/>
              <a:t>Click to edit Master title style</a:t>
            </a:r>
            <a:endParaRPr lang="en-US" noProof="0" dirty="0"/>
          </a:p>
        </p:txBody>
      </p:sp>
      <p:sp>
        <p:nvSpPr>
          <p:cNvPr id="5" name="Content Placeholder 5"/>
          <p:cNvSpPr>
            <a:spLocks noGrp="1"/>
          </p:cNvSpPr>
          <p:nvPr>
            <p:ph sz="quarter" idx="10"/>
          </p:nvPr>
        </p:nvSpPr>
        <p:spPr>
          <a:xfrm>
            <a:off x="329185" y="1306265"/>
            <a:ext cx="4046873" cy="3899895"/>
          </a:xfrm>
        </p:spPr>
        <p:txBody>
          <a:bodyPr>
            <a:noAutofit/>
          </a:bodyPr>
          <a:lstStyle>
            <a:lvl1pPr marL="168275" indent="-168275">
              <a:spcAft>
                <a:spcPts val="600"/>
              </a:spcAft>
              <a:buFont typeface="Arial" pitchFamily="34" charset="0"/>
              <a:buChar char="•"/>
              <a:defRPr b="0">
                <a:solidFill>
                  <a:schemeClr val="tx1"/>
                </a:solidFill>
              </a:defRPr>
            </a:lvl1pPr>
            <a:lvl2pPr marL="401638" indent="-168275">
              <a:spcAft>
                <a:spcPts val="600"/>
              </a:spcAft>
              <a:buFont typeface="HP Simplified" pitchFamily="34" charset="0"/>
              <a:buChar char="–"/>
              <a:defRPr>
                <a:solidFill>
                  <a:srgbClr val="000000"/>
                </a:solidFill>
              </a:defRPr>
            </a:lvl2pPr>
            <a:lvl3pPr marL="571500" indent="-169863">
              <a:spcAft>
                <a:spcPts val="600"/>
              </a:spcAft>
              <a:defRPr>
                <a:solidFill>
                  <a:srgbClr val="000000"/>
                </a:solidFill>
              </a:defRPr>
            </a:lvl3pPr>
            <a:lvl4pPr marL="742950" indent="-180975">
              <a:spcAft>
                <a:spcPts val="600"/>
              </a:spcAft>
              <a:defRPr>
                <a:solidFill>
                  <a:srgbClr val="000000"/>
                </a:solidFill>
              </a:defRPr>
            </a:lvl4pPr>
            <a:lvl5pPr marL="914400" indent="-138113">
              <a:spcAft>
                <a:spcPts val="600"/>
              </a:spcAft>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7"/>
          </p:nvPr>
        </p:nvSpPr>
        <p:spPr>
          <a:xfrm>
            <a:off x="4546622" y="1306265"/>
            <a:ext cx="4046873" cy="3899895"/>
          </a:xfrm>
        </p:spPr>
        <p:txBody>
          <a:bodyPr>
            <a:noAutofit/>
          </a:bodyPr>
          <a:lstStyle>
            <a:lvl1pPr marL="168275" indent="-168275">
              <a:spcAft>
                <a:spcPts val="600"/>
              </a:spcAft>
              <a:buFont typeface="Arial" pitchFamily="34" charset="0"/>
              <a:buChar char="•"/>
              <a:defRPr b="0">
                <a:solidFill>
                  <a:schemeClr val="tx1"/>
                </a:solidFill>
              </a:defRPr>
            </a:lvl1pPr>
            <a:lvl2pPr marL="401638" indent="-168275">
              <a:spcAft>
                <a:spcPts val="600"/>
              </a:spcAft>
              <a:buFont typeface="HP Simplified" pitchFamily="34" charset="0"/>
              <a:buChar char="–"/>
              <a:defRPr>
                <a:solidFill>
                  <a:srgbClr val="000000"/>
                </a:solidFill>
              </a:defRPr>
            </a:lvl2pPr>
            <a:lvl3pPr marL="571500" indent="-169863">
              <a:spcAft>
                <a:spcPts val="600"/>
              </a:spcAft>
              <a:defRPr>
                <a:solidFill>
                  <a:srgbClr val="000000"/>
                </a:solidFill>
              </a:defRPr>
            </a:lvl3pPr>
            <a:lvl4pPr marL="742950" indent="-180975">
              <a:spcAft>
                <a:spcPts val="600"/>
              </a:spcAft>
              <a:defRPr>
                <a:solidFill>
                  <a:srgbClr val="000000"/>
                </a:solidFill>
              </a:defRPr>
            </a:lvl4pPr>
            <a:lvl5pPr marL="914400" indent="-138113">
              <a:spcAft>
                <a:spcPts val="600"/>
              </a:spcAft>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292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544901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894ABE9-AA21-48DE-A907-2071B71134DF}" type="datetime1">
              <a:rPr lang="en-US" altLang="en-US"/>
              <a:pPr>
                <a:defRPr/>
              </a:pPr>
              <a:t>5/17/2016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706A5-454B-4595-A4F6-79AF1E9F4663}" type="slidenum">
              <a:rPr lang="en-US" altLang="en-US"/>
              <a:pPr>
                <a:defRPr/>
              </a:pPr>
              <a:t>‹#›</a:t>
            </a:fld>
            <a:endParaRPr lang="en-US" altLang="en-US"/>
          </a:p>
        </p:txBody>
      </p:sp>
    </p:spTree>
    <p:extLst>
      <p:ext uri="{BB962C8B-B14F-4D97-AF65-F5344CB8AC3E}">
        <p14:creationId xmlns:p14="http://schemas.microsoft.com/office/powerpoint/2010/main" val="252070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A7B2E0-19DD-49D1-918D-B2DC07ADA02E}" type="datetime1">
              <a:rPr lang="en-US" altLang="en-US"/>
              <a:pPr>
                <a:defRPr/>
              </a:pPr>
              <a:t>5/17/2016</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9CF623-C1DB-4FA6-AA36-6A1E6D19DD9E}" type="slidenum">
              <a:rPr lang="en-US" altLang="en-US"/>
              <a:pPr>
                <a:defRPr/>
              </a:pPr>
              <a:t>‹#›</a:t>
            </a:fld>
            <a:endParaRPr lang="en-US" altLang="en-US"/>
          </a:p>
        </p:txBody>
      </p:sp>
    </p:spTree>
    <p:extLst>
      <p:ext uri="{BB962C8B-B14F-4D97-AF65-F5344CB8AC3E}">
        <p14:creationId xmlns:p14="http://schemas.microsoft.com/office/powerpoint/2010/main" val="63584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801952-CC4A-4C99-8274-C1311543B609}" type="datetime1">
              <a:rPr lang="en-US" altLang="en-US"/>
              <a:pPr>
                <a:defRPr/>
              </a:pPr>
              <a:t>5/17/2016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D38A1C-3EF1-4FEC-B2A1-1BD6DF1C9442}" type="slidenum">
              <a:rPr lang="en-US" altLang="en-US"/>
              <a:pPr>
                <a:defRPr/>
              </a:pPr>
              <a:t>‹#›</a:t>
            </a:fld>
            <a:endParaRPr lang="en-US" altLang="en-US"/>
          </a:p>
        </p:txBody>
      </p:sp>
    </p:spTree>
    <p:extLst>
      <p:ext uri="{BB962C8B-B14F-4D97-AF65-F5344CB8AC3E}">
        <p14:creationId xmlns:p14="http://schemas.microsoft.com/office/powerpoint/2010/main" val="97806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45DEF4D-B5F3-4EC0-B746-B4AB7A1BD439}" type="datetime1">
              <a:rPr lang="en-US" altLang="en-US"/>
              <a:pPr>
                <a:defRPr/>
              </a:pPr>
              <a:t>5/17/2016</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757309-CCBA-4993-A603-7A776443FA36}" type="slidenum">
              <a:rPr lang="en-US" altLang="en-US"/>
              <a:pPr>
                <a:defRPr/>
              </a:pPr>
              <a:t>‹#›</a:t>
            </a:fld>
            <a:endParaRPr lang="en-US" altLang="en-US"/>
          </a:p>
        </p:txBody>
      </p:sp>
    </p:spTree>
    <p:extLst>
      <p:ext uri="{BB962C8B-B14F-4D97-AF65-F5344CB8AC3E}">
        <p14:creationId xmlns:p14="http://schemas.microsoft.com/office/powerpoint/2010/main" val="183699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9D4C84D-4725-4D7B-815B-C44A68AD6270}" type="datetime1">
              <a:rPr lang="en-US" altLang="en-US"/>
              <a:pPr>
                <a:defRPr/>
              </a:pPr>
              <a:t>5/17/2016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B59547-25A2-4D01-8524-7D768150B6FD}" type="slidenum">
              <a:rPr lang="en-US" altLang="en-US"/>
              <a:pPr>
                <a:defRPr/>
              </a:pPr>
              <a:t>‹#›</a:t>
            </a:fld>
            <a:endParaRPr lang="en-US" altLang="en-US"/>
          </a:p>
        </p:txBody>
      </p:sp>
    </p:spTree>
    <p:extLst>
      <p:ext uri="{BB962C8B-B14F-4D97-AF65-F5344CB8AC3E}">
        <p14:creationId xmlns:p14="http://schemas.microsoft.com/office/powerpoint/2010/main" val="284958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43912B-1DE3-4258-BBE7-1DD522252C99}" type="datetime1">
              <a:rPr lang="en-US" altLang="en-US"/>
              <a:pPr>
                <a:defRPr/>
              </a:pPr>
              <a:t>5/17/2016</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5B22EC-B6A8-4671-B865-7F09AABA2F27}" type="slidenum">
              <a:rPr lang="en-US" altLang="en-US"/>
              <a:pPr>
                <a:defRPr/>
              </a:pPr>
              <a:t>‹#›</a:t>
            </a:fld>
            <a:endParaRPr lang="en-US" altLang="en-US"/>
          </a:p>
        </p:txBody>
      </p:sp>
    </p:spTree>
    <p:extLst>
      <p:ext uri="{BB962C8B-B14F-4D97-AF65-F5344CB8AC3E}">
        <p14:creationId xmlns:p14="http://schemas.microsoft.com/office/powerpoint/2010/main" val="249834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EFE826F-0978-46EC-A438-E0326F8A8342}" type="datetime1">
              <a:rPr lang="en-US" altLang="en-US"/>
              <a:pPr>
                <a:defRPr/>
              </a:pPr>
              <a:t>5/17/2016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0DDC53-54F6-4FBA-B1DE-785295D7F6CC}" type="slidenum">
              <a:rPr lang="en-US" altLang="en-US"/>
              <a:pPr>
                <a:defRPr/>
              </a:pPr>
              <a:t>‹#›</a:t>
            </a:fld>
            <a:endParaRPr lang="en-US" altLang="en-US"/>
          </a:p>
        </p:txBody>
      </p:sp>
    </p:spTree>
    <p:extLst>
      <p:ext uri="{BB962C8B-B14F-4D97-AF65-F5344CB8AC3E}">
        <p14:creationId xmlns:p14="http://schemas.microsoft.com/office/powerpoint/2010/main" val="418092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41C99F-6B50-43CD-88AA-D3ABC683DD56}" type="datetime1">
              <a:rPr lang="en-US" altLang="en-US"/>
              <a:pPr>
                <a:defRPr/>
              </a:pPr>
              <a:t>5/17/2016</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3B912B-3AC9-4509-8D3A-A7BEC09073E2}" type="slidenum">
              <a:rPr lang="en-US" altLang="en-US"/>
              <a:pPr>
                <a:defRPr/>
              </a:pPr>
              <a:t>‹#›</a:t>
            </a:fld>
            <a:endParaRPr lang="en-US" altLang="en-US"/>
          </a:p>
        </p:txBody>
      </p:sp>
    </p:spTree>
    <p:extLst>
      <p:ext uri="{BB962C8B-B14F-4D97-AF65-F5344CB8AC3E}">
        <p14:creationId xmlns:p14="http://schemas.microsoft.com/office/powerpoint/2010/main" val="56392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basic"/>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350"/>
            <a:ext cx="9145588"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9144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4800" y="1600200"/>
            <a:ext cx="853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304800" y="6477000"/>
            <a:ext cx="2514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1B1F95"/>
                </a:solidFill>
                <a:latin typeface="Arial" charset="0"/>
                <a:ea typeface="ＭＳ Ｐゴシック" pitchFamily="-65" charset="-128"/>
              </a:defRPr>
            </a:lvl1pPr>
          </a:lstStyle>
          <a:p>
            <a:pPr>
              <a:defRPr/>
            </a:pPr>
            <a:fld id="{99E51379-D3EF-4E5D-9373-E1F0CC05D8A0}" type="datetime1">
              <a:rPr lang="en-US" altLang="en-US"/>
              <a:pPr>
                <a:defRPr/>
              </a:pPr>
              <a:t>5/17/2016</a:t>
            </a:fld>
            <a:endParaRPr lang="en-US" altLang="en-US"/>
          </a:p>
        </p:txBody>
      </p:sp>
      <p:sp>
        <p:nvSpPr>
          <p:cNvPr id="1029" name="Rectangle 5"/>
          <p:cNvSpPr>
            <a:spLocks noGrp="1" noChangeArrowheads="1"/>
          </p:cNvSpPr>
          <p:nvPr>
            <p:ph type="ftr" sz="quarter" idx="3"/>
          </p:nvPr>
        </p:nvSpPr>
        <p:spPr bwMode="auto">
          <a:xfrm>
            <a:off x="2819400" y="6477000"/>
            <a:ext cx="4191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a:solidFill>
                  <a:srgbClr val="1B1F95"/>
                </a:solidFill>
                <a:latin typeface="Arial" charset="0"/>
                <a:ea typeface="ＭＳ Ｐゴシック" pitchFamily="96"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477000"/>
            <a:ext cx="1828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b="1">
                <a:solidFill>
                  <a:srgbClr val="1B1F95"/>
                </a:solidFill>
              </a:defRPr>
            </a:lvl1pPr>
          </a:lstStyle>
          <a:p>
            <a:pPr>
              <a:defRPr/>
            </a:pPr>
            <a:fld id="{AC2E45B4-0E6E-427B-9958-CE5E170B8360}" type="slidenum">
              <a:rPr lang="en-US" altLang="en-US"/>
              <a:pPr>
                <a:defRPr/>
              </a:pPr>
              <a:t>‹#›</a:t>
            </a:fld>
            <a:endParaRPr lang="en-US" altLang="en-US"/>
          </a:p>
        </p:txBody>
      </p:sp>
      <p:pic>
        <p:nvPicPr>
          <p:cNvPr id="1032" name="Picture 4" descr="Proposed DMTF logo.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867400" y="90488"/>
            <a:ext cx="1981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4"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5" r:id="rId13"/>
    <p:sldLayoutId id="2147484326" r:id="rId14"/>
  </p:sldLayoutIdLst>
  <p:hf hdr="0" ftr="0" dt="0"/>
  <p:txStyles>
    <p:titleStyle>
      <a:lvl1pPr algn="l" rtl="0" eaLnBrk="0" fontAlgn="base" hangingPunct="0">
        <a:spcBef>
          <a:spcPct val="0"/>
        </a:spcBef>
        <a:spcAft>
          <a:spcPct val="0"/>
        </a:spcAft>
        <a:defRPr sz="2400" b="1">
          <a:solidFill>
            <a:srgbClr val="1B1F95"/>
          </a:solidFill>
          <a:latin typeface="+mj-lt"/>
          <a:ea typeface="+mj-ea"/>
          <a:cs typeface="ＭＳ Ｐゴシック" charset="0"/>
        </a:defRPr>
      </a:lvl1pPr>
      <a:lvl2pPr algn="l" rtl="0" eaLnBrk="0" fontAlgn="base" hangingPunct="0">
        <a:spcBef>
          <a:spcPct val="0"/>
        </a:spcBef>
        <a:spcAft>
          <a:spcPct val="0"/>
        </a:spcAft>
        <a:defRPr sz="2400" b="1">
          <a:solidFill>
            <a:srgbClr val="1B1F95"/>
          </a:solidFill>
          <a:latin typeface="Arial" charset="0"/>
          <a:ea typeface="ＭＳ Ｐゴシック" pitchFamily="48" charset="-128"/>
          <a:cs typeface="ＭＳ Ｐゴシック" charset="0"/>
        </a:defRPr>
      </a:lvl2pPr>
      <a:lvl3pPr algn="l" rtl="0" eaLnBrk="0" fontAlgn="base" hangingPunct="0">
        <a:spcBef>
          <a:spcPct val="0"/>
        </a:spcBef>
        <a:spcAft>
          <a:spcPct val="0"/>
        </a:spcAft>
        <a:defRPr sz="2400" b="1">
          <a:solidFill>
            <a:srgbClr val="1B1F95"/>
          </a:solidFill>
          <a:latin typeface="Arial" charset="0"/>
          <a:ea typeface="ＭＳ Ｐゴシック" pitchFamily="48" charset="-128"/>
          <a:cs typeface="ＭＳ Ｐゴシック" charset="0"/>
        </a:defRPr>
      </a:lvl3pPr>
      <a:lvl4pPr algn="l" rtl="0" eaLnBrk="0" fontAlgn="base" hangingPunct="0">
        <a:spcBef>
          <a:spcPct val="0"/>
        </a:spcBef>
        <a:spcAft>
          <a:spcPct val="0"/>
        </a:spcAft>
        <a:defRPr sz="2400" b="1">
          <a:solidFill>
            <a:srgbClr val="1B1F95"/>
          </a:solidFill>
          <a:latin typeface="Arial" charset="0"/>
          <a:ea typeface="ＭＳ Ｐゴシック" pitchFamily="48" charset="-128"/>
          <a:cs typeface="ＭＳ Ｐゴシック" charset="0"/>
        </a:defRPr>
      </a:lvl4pPr>
      <a:lvl5pPr algn="l" rtl="0" eaLnBrk="0" fontAlgn="base" hangingPunct="0">
        <a:spcBef>
          <a:spcPct val="0"/>
        </a:spcBef>
        <a:spcAft>
          <a:spcPct val="0"/>
        </a:spcAft>
        <a:defRPr sz="2400" b="1">
          <a:solidFill>
            <a:srgbClr val="1B1F95"/>
          </a:solidFill>
          <a:latin typeface="Arial" charset="0"/>
          <a:ea typeface="ＭＳ Ｐゴシック" pitchFamily="48" charset="-128"/>
          <a:cs typeface="ＭＳ Ｐゴシック" charset="0"/>
        </a:defRPr>
      </a:lvl5pPr>
      <a:lvl6pPr marL="457200" algn="l" rtl="0" fontAlgn="base">
        <a:spcBef>
          <a:spcPct val="0"/>
        </a:spcBef>
        <a:spcAft>
          <a:spcPct val="0"/>
        </a:spcAft>
        <a:defRPr sz="2400" b="1">
          <a:solidFill>
            <a:srgbClr val="1B1F95"/>
          </a:solidFill>
          <a:latin typeface="Arial" charset="0"/>
          <a:ea typeface="ＭＳ Ｐゴシック" pitchFamily="48" charset="-128"/>
        </a:defRPr>
      </a:lvl6pPr>
      <a:lvl7pPr marL="914400" algn="l" rtl="0" fontAlgn="base">
        <a:spcBef>
          <a:spcPct val="0"/>
        </a:spcBef>
        <a:spcAft>
          <a:spcPct val="0"/>
        </a:spcAft>
        <a:defRPr sz="2400" b="1">
          <a:solidFill>
            <a:srgbClr val="1B1F95"/>
          </a:solidFill>
          <a:latin typeface="Arial" charset="0"/>
          <a:ea typeface="ＭＳ Ｐゴシック" pitchFamily="48" charset="-128"/>
        </a:defRPr>
      </a:lvl7pPr>
      <a:lvl8pPr marL="1371600" algn="l" rtl="0" fontAlgn="base">
        <a:spcBef>
          <a:spcPct val="0"/>
        </a:spcBef>
        <a:spcAft>
          <a:spcPct val="0"/>
        </a:spcAft>
        <a:defRPr sz="2400" b="1">
          <a:solidFill>
            <a:srgbClr val="1B1F95"/>
          </a:solidFill>
          <a:latin typeface="Arial" charset="0"/>
          <a:ea typeface="ＭＳ Ｐゴシック" pitchFamily="48" charset="-128"/>
        </a:defRPr>
      </a:lvl8pPr>
      <a:lvl9pPr marL="1828800" algn="l" rtl="0" fontAlgn="base">
        <a:spcBef>
          <a:spcPct val="0"/>
        </a:spcBef>
        <a:spcAft>
          <a:spcPct val="0"/>
        </a:spcAft>
        <a:defRPr sz="2400" b="1">
          <a:solidFill>
            <a:srgbClr val="1B1F95"/>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Font typeface="Times" panose="02020603050405020304" pitchFamily="18" charset="0"/>
        <a:buChar char="•"/>
        <a:defRPr sz="2000">
          <a:solidFill>
            <a:srgbClr val="1B1F95"/>
          </a:solidFill>
          <a:latin typeface="+mn-lt"/>
          <a:ea typeface="+mn-ea"/>
          <a:cs typeface="ＭＳ Ｐゴシック" charset="0"/>
        </a:defRPr>
      </a:lvl1pPr>
      <a:lvl2pPr marL="742950" indent="-285750" algn="l" rtl="0" eaLnBrk="0" fontAlgn="base" hangingPunct="0">
        <a:spcBef>
          <a:spcPct val="20000"/>
        </a:spcBef>
        <a:spcAft>
          <a:spcPct val="0"/>
        </a:spcAft>
        <a:buFont typeface="Times" panose="02020603050405020304" pitchFamily="18" charset="0"/>
        <a:buChar char="•"/>
        <a:defRPr>
          <a:solidFill>
            <a:srgbClr val="5B5B5B"/>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1B1F95"/>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1400">
          <a:solidFill>
            <a:srgbClr val="5B5B5B"/>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1400">
          <a:solidFill>
            <a:srgbClr val="1B1F95"/>
          </a:solidFill>
          <a:latin typeface="+mn-lt"/>
          <a:ea typeface="+mn-ea"/>
        </a:defRPr>
      </a:lvl5pPr>
      <a:lvl6pPr marL="2514600" indent="-228600" algn="l" rtl="0" fontAlgn="base">
        <a:spcBef>
          <a:spcPct val="20000"/>
        </a:spcBef>
        <a:spcAft>
          <a:spcPct val="0"/>
        </a:spcAft>
        <a:buFont typeface="Times" pitchFamily="48" charset="0"/>
        <a:buChar char="•"/>
        <a:defRPr sz="1400">
          <a:solidFill>
            <a:srgbClr val="1B1F95"/>
          </a:solidFill>
          <a:latin typeface="+mn-lt"/>
          <a:ea typeface="+mn-ea"/>
        </a:defRPr>
      </a:lvl6pPr>
      <a:lvl7pPr marL="2971800" indent="-228600" algn="l" rtl="0" fontAlgn="base">
        <a:spcBef>
          <a:spcPct val="20000"/>
        </a:spcBef>
        <a:spcAft>
          <a:spcPct val="0"/>
        </a:spcAft>
        <a:buFont typeface="Times" pitchFamily="48" charset="0"/>
        <a:buChar char="•"/>
        <a:defRPr sz="1400">
          <a:solidFill>
            <a:srgbClr val="1B1F95"/>
          </a:solidFill>
          <a:latin typeface="+mn-lt"/>
          <a:ea typeface="+mn-ea"/>
        </a:defRPr>
      </a:lvl7pPr>
      <a:lvl8pPr marL="3429000" indent="-228600" algn="l" rtl="0" fontAlgn="base">
        <a:spcBef>
          <a:spcPct val="20000"/>
        </a:spcBef>
        <a:spcAft>
          <a:spcPct val="0"/>
        </a:spcAft>
        <a:buFont typeface="Times" pitchFamily="48" charset="0"/>
        <a:buChar char="•"/>
        <a:defRPr sz="1400">
          <a:solidFill>
            <a:srgbClr val="1B1F95"/>
          </a:solidFill>
          <a:latin typeface="+mn-lt"/>
          <a:ea typeface="+mn-ea"/>
        </a:defRPr>
      </a:lvl8pPr>
      <a:lvl9pPr marL="3886200" indent="-228600" algn="l" rtl="0" fontAlgn="base">
        <a:spcBef>
          <a:spcPct val="20000"/>
        </a:spcBef>
        <a:spcAft>
          <a:spcPct val="0"/>
        </a:spcAft>
        <a:buFont typeface="Times" pitchFamily="48" charset="0"/>
        <a:buChar char="•"/>
        <a:defRPr sz="1400">
          <a:solidFill>
            <a:srgbClr val="1B1F9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dmtf.org/standards/feedback" TargetMode="External"/><Relationship Id="rId2" Type="http://schemas.openxmlformats.org/officeDocument/2006/relationships/hyperlink" Target="http://www.dmtf.org/join/spmf" TargetMode="Externa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mtf.org/standards/redfis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altLang="en-US" dirty="0" smtClean="0"/>
              <a:t>Introduction to Redfish</a:t>
            </a:r>
          </a:p>
        </p:txBody>
      </p:sp>
      <p:sp>
        <p:nvSpPr>
          <p:cNvPr id="7171" name="Rectangle 3"/>
          <p:cNvSpPr>
            <a:spLocks noGrp="1" noChangeArrowheads="1"/>
          </p:cNvSpPr>
          <p:nvPr>
            <p:ph type="subTitle" idx="1"/>
          </p:nvPr>
        </p:nvSpPr>
        <p:spPr>
          <a:xfrm>
            <a:off x="1447800" y="3429000"/>
            <a:ext cx="6248400" cy="685800"/>
          </a:xfrm>
        </p:spPr>
        <p:txBody>
          <a:bodyPr/>
          <a:lstStyle/>
          <a:p>
            <a:pPr eaLnBrk="1" hangingPunct="1">
              <a:buFont typeface="Times" panose="02020603050405020304" pitchFamily="18" charset="0"/>
              <a:buNone/>
            </a:pPr>
            <a:r>
              <a:rPr lang="en-US" altLang="en-US" dirty="0" smtClean="0"/>
              <a:t>DMTF Scalable Platforms Management Forum</a:t>
            </a:r>
          </a:p>
          <a:p>
            <a:pPr eaLnBrk="1" hangingPunct="1">
              <a:buFont typeface="Times" panose="02020603050405020304" pitchFamily="18" charset="0"/>
              <a:buNone/>
            </a:pPr>
            <a:r>
              <a:rPr lang="en-US" altLang="en-US" smtClean="0"/>
              <a:t>May 2016</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Times" pitchFamily="-65" charset="0"/>
              <a:buNone/>
              <a:defRPr/>
            </a:pPr>
            <a:r>
              <a:rPr lang="en-US" sz="2400" b="1" dirty="0" smtClean="0"/>
              <a:t>Conformance Tool </a:t>
            </a:r>
            <a:br>
              <a:rPr lang="en-US" sz="2400" b="1" dirty="0" smtClean="0"/>
            </a:br>
            <a:r>
              <a:rPr lang="en-US" sz="2400" b="1" dirty="0" smtClean="0"/>
              <a:t>Client Library</a:t>
            </a:r>
            <a:endParaRPr lang="en-US" sz="2400" b="1" dirty="0"/>
          </a:p>
          <a:p>
            <a:pPr>
              <a:buFont typeface="Times" pitchFamily="-65" charset="0"/>
              <a:buChar char="•"/>
              <a:defRPr/>
            </a:pPr>
            <a:r>
              <a:rPr lang="en-US" sz="1600" dirty="0"/>
              <a:t>Common utility support functions</a:t>
            </a:r>
          </a:p>
          <a:p>
            <a:pPr lvl="1">
              <a:buFont typeface="Times" pitchFamily="-65" charset="0"/>
              <a:buChar char="•"/>
              <a:defRPr/>
            </a:pPr>
            <a:r>
              <a:rPr lang="en-US" sz="1400" dirty="0">
                <a:solidFill>
                  <a:schemeClr val="tx1"/>
                </a:solidFill>
              </a:rPr>
              <a:t>Discovery, Enumeration, etc.</a:t>
            </a:r>
          </a:p>
          <a:p>
            <a:pPr lvl="1">
              <a:buFont typeface="Times" pitchFamily="-65" charset="0"/>
              <a:buChar char="•"/>
              <a:defRPr/>
            </a:pPr>
            <a:r>
              <a:rPr lang="en-US" sz="1400" dirty="0" smtClean="0">
                <a:solidFill>
                  <a:schemeClr val="tx1"/>
                </a:solidFill>
              </a:rPr>
              <a:t>Event subscription</a:t>
            </a:r>
            <a:endParaRPr lang="en-US" sz="1400" dirty="0">
              <a:solidFill>
                <a:schemeClr val="tx1"/>
              </a:solidFill>
            </a:endParaRPr>
          </a:p>
          <a:p>
            <a:pPr>
              <a:buFont typeface="Times" pitchFamily="-65" charset="0"/>
              <a:buChar char="•"/>
              <a:defRPr/>
            </a:pPr>
            <a:r>
              <a:rPr lang="en-US" sz="1600" dirty="0"/>
              <a:t>Typical tasks</a:t>
            </a:r>
          </a:p>
          <a:p>
            <a:pPr lvl="1">
              <a:buFont typeface="Times" pitchFamily="-65" charset="0"/>
              <a:buChar char="•"/>
              <a:defRPr/>
            </a:pPr>
            <a:r>
              <a:rPr lang="en-US" sz="1400" dirty="0">
                <a:solidFill>
                  <a:schemeClr val="tx1"/>
                </a:solidFill>
              </a:rPr>
              <a:t>Power on/off/reboot</a:t>
            </a:r>
          </a:p>
          <a:p>
            <a:pPr lvl="1">
              <a:buFont typeface="Times" pitchFamily="-65" charset="0"/>
              <a:buChar char="•"/>
              <a:defRPr/>
            </a:pPr>
            <a:r>
              <a:rPr lang="en-US" sz="1400" dirty="0">
                <a:solidFill>
                  <a:schemeClr val="tx1"/>
                </a:solidFill>
              </a:rPr>
              <a:t>Gather thermal </a:t>
            </a:r>
            <a:r>
              <a:rPr lang="en-US" sz="1400" dirty="0" smtClean="0">
                <a:solidFill>
                  <a:schemeClr val="tx1"/>
                </a:solidFill>
              </a:rPr>
              <a:t>data</a:t>
            </a:r>
          </a:p>
          <a:p>
            <a:pPr>
              <a:buFont typeface="Times" pitchFamily="-65" charset="0"/>
              <a:buChar char="•"/>
              <a:defRPr/>
            </a:pPr>
            <a:r>
              <a:rPr lang="en-US" sz="1600" dirty="0"/>
              <a:t>Languages under consideration</a:t>
            </a:r>
          </a:p>
          <a:p>
            <a:pPr lvl="1">
              <a:buFont typeface="Times" pitchFamily="-65" charset="0"/>
              <a:buChar char="•"/>
              <a:defRPr/>
            </a:pPr>
            <a:r>
              <a:rPr lang="en-US" sz="1400" dirty="0" smtClean="0">
                <a:solidFill>
                  <a:schemeClr val="tx1"/>
                </a:solidFill>
              </a:rPr>
              <a:t>Python</a:t>
            </a:r>
          </a:p>
          <a:p>
            <a:pPr lvl="1">
              <a:buFont typeface="Times" pitchFamily="-65" charset="0"/>
              <a:buChar char="•"/>
              <a:defRPr/>
            </a:pPr>
            <a:r>
              <a:rPr lang="en-US" sz="1400" dirty="0" smtClean="0">
                <a:solidFill>
                  <a:schemeClr val="tx1"/>
                </a:solidFill>
              </a:rPr>
              <a:t>Java</a:t>
            </a:r>
          </a:p>
          <a:p>
            <a:pPr lvl="1">
              <a:buFont typeface="Times" pitchFamily="-65" charset="0"/>
              <a:buChar char="•"/>
              <a:defRPr/>
            </a:pPr>
            <a:r>
              <a:rPr lang="en-US" sz="1400" dirty="0" smtClean="0">
                <a:solidFill>
                  <a:schemeClr val="tx1"/>
                </a:solidFill>
              </a:rPr>
              <a:t>PowerShell</a:t>
            </a:r>
          </a:p>
          <a:p>
            <a:pPr lvl="1">
              <a:buFont typeface="Times" pitchFamily="-65" charset="0"/>
              <a:buChar char="•"/>
              <a:defRPr/>
            </a:pPr>
            <a:r>
              <a:rPr lang="en-US" sz="1400" dirty="0" smtClean="0">
                <a:solidFill>
                  <a:schemeClr val="tx1"/>
                </a:solidFill>
              </a:rPr>
              <a:t>Other possibilities…</a:t>
            </a:r>
          </a:p>
          <a:p>
            <a:pPr lvl="1">
              <a:buFont typeface="Times" pitchFamily="-65" charset="0"/>
              <a:buChar char="•"/>
              <a:defRPr/>
            </a:pPr>
            <a:endParaRPr lang="en-US" sz="1400" dirty="0" smtClean="0">
              <a:solidFill>
                <a:schemeClr val="tx1"/>
              </a:solidFill>
            </a:endParaRPr>
          </a:p>
        </p:txBody>
      </p:sp>
      <p:sp>
        <p:nvSpPr>
          <p:cNvPr id="4" name="Content Placeholder 3"/>
          <p:cNvSpPr>
            <a:spLocks noGrp="1"/>
          </p:cNvSpPr>
          <p:nvPr>
            <p:ph sz="quarter" idx="4294967295"/>
          </p:nvPr>
        </p:nvSpPr>
        <p:spPr>
          <a:xfrm>
            <a:off x="4572000" y="1600200"/>
            <a:ext cx="4046538" cy="4991100"/>
          </a:xfrm>
        </p:spPr>
        <p:txBody>
          <a:bodyPr/>
          <a:lstStyle/>
          <a:p>
            <a:pPr marL="0" indent="0">
              <a:buFont typeface="Times" pitchFamily="-65" charset="0"/>
              <a:buNone/>
              <a:defRPr/>
            </a:pPr>
            <a:r>
              <a:rPr lang="en-US" sz="2400" b="1" dirty="0" smtClean="0"/>
              <a:t>Command </a:t>
            </a:r>
            <a:r>
              <a:rPr lang="en-US" sz="2400" b="1" dirty="0"/>
              <a:t>Line Utility</a:t>
            </a:r>
          </a:p>
          <a:p>
            <a:pPr>
              <a:buFont typeface="Times" pitchFamily="-65" charset="0"/>
              <a:buChar char="•"/>
              <a:defRPr/>
            </a:pPr>
            <a:r>
              <a:rPr lang="en-US" sz="1600" dirty="0" smtClean="0"/>
              <a:t>Similar to </a:t>
            </a:r>
            <a:r>
              <a:rPr lang="en-US" sz="1600" dirty="0" err="1" smtClean="0"/>
              <a:t>IPMItool</a:t>
            </a:r>
            <a:endParaRPr lang="en-US" sz="1600" dirty="0"/>
          </a:p>
          <a:p>
            <a:pPr>
              <a:buFont typeface="Times" pitchFamily="-65" charset="0"/>
              <a:buChar char="•"/>
              <a:defRPr/>
            </a:pPr>
            <a:r>
              <a:rPr lang="en-US" sz="1600" dirty="0"/>
              <a:t>Designed for end users</a:t>
            </a:r>
          </a:p>
          <a:p>
            <a:pPr>
              <a:buFont typeface="Times" pitchFamily="-65" charset="0"/>
              <a:buChar char="•"/>
              <a:defRPr/>
            </a:pPr>
            <a:r>
              <a:rPr lang="en-US" sz="1600" dirty="0"/>
              <a:t>Calls </a:t>
            </a:r>
            <a:r>
              <a:rPr lang="en-US" sz="1600" dirty="0" smtClean="0"/>
              <a:t>Client library</a:t>
            </a:r>
          </a:p>
          <a:p>
            <a:pPr>
              <a:buFont typeface="Times" pitchFamily="-65" charset="0"/>
              <a:buChar char="•"/>
              <a:defRPr/>
            </a:pPr>
            <a:r>
              <a:rPr lang="en-US" sz="1600" dirty="0" smtClean="0"/>
              <a:t>Likely written in Python</a:t>
            </a:r>
          </a:p>
          <a:p>
            <a:pPr marL="0" indent="0">
              <a:buFont typeface="Times" pitchFamily="-65" charset="0"/>
              <a:buNone/>
              <a:defRPr/>
            </a:pPr>
            <a:r>
              <a:rPr lang="en-US" sz="2400" b="1" dirty="0" smtClean="0"/>
              <a:t>Conformance Test Suite</a:t>
            </a:r>
            <a:endParaRPr lang="en-US" sz="2400" b="1" dirty="0"/>
          </a:p>
          <a:p>
            <a:pPr>
              <a:buFont typeface="Times" pitchFamily="-65" charset="0"/>
              <a:buChar char="•"/>
              <a:defRPr/>
            </a:pPr>
            <a:r>
              <a:rPr lang="en-US" sz="1600" dirty="0" smtClean="0"/>
              <a:t>Schema validation (JSON and CSDL)</a:t>
            </a:r>
          </a:p>
          <a:p>
            <a:pPr>
              <a:buFont typeface="Times" pitchFamily="-65" charset="0"/>
              <a:buChar char="•"/>
              <a:defRPr/>
            </a:pPr>
            <a:r>
              <a:rPr lang="en-US" sz="1600" dirty="0" smtClean="0"/>
              <a:t>Payload validation</a:t>
            </a:r>
          </a:p>
          <a:p>
            <a:pPr>
              <a:buFont typeface="Times" pitchFamily="-65" charset="0"/>
              <a:buChar char="•"/>
              <a:defRPr/>
            </a:pPr>
            <a:r>
              <a:rPr lang="en-US" sz="1600" dirty="0" smtClean="0"/>
              <a:t>Spec and Schema conformance</a:t>
            </a:r>
            <a:endParaRPr lang="en-US" sz="1600" dirty="0"/>
          </a:p>
          <a:p>
            <a:pPr>
              <a:buFont typeface="Times" pitchFamily="-65" charset="0"/>
              <a:buChar char="•"/>
              <a:defRPr/>
            </a:pPr>
            <a:r>
              <a:rPr lang="en-US" sz="1600" dirty="0" smtClean="0"/>
              <a:t>Checklist </a:t>
            </a:r>
            <a:r>
              <a:rPr lang="en-US" sz="1600" dirty="0"/>
              <a:t>for </a:t>
            </a:r>
            <a:r>
              <a:rPr lang="en-US" sz="1600" dirty="0" smtClean="0"/>
              <a:t>vendors and customers</a:t>
            </a:r>
            <a:endParaRPr lang="en-US" sz="1600" dirty="0"/>
          </a:p>
          <a:p>
            <a:pPr>
              <a:buFont typeface="Times" pitchFamily="-65" charset="0"/>
              <a:buChar char="•"/>
              <a:defRPr/>
            </a:pPr>
            <a:r>
              <a:rPr lang="en-US" sz="1600" dirty="0"/>
              <a:t>Avoid spec interpretation conflicts </a:t>
            </a:r>
          </a:p>
          <a:p>
            <a:pPr marL="0" indent="0">
              <a:buFont typeface="Times" pitchFamily="-65" charset="0"/>
              <a:buNone/>
              <a:defRPr/>
            </a:pPr>
            <a:endParaRPr lang="en-US" sz="1600" b="1" dirty="0"/>
          </a:p>
        </p:txBody>
      </p:sp>
      <p:sp>
        <p:nvSpPr>
          <p:cNvPr id="17412" name="Title 1"/>
          <p:cNvSpPr>
            <a:spLocks noGrp="1"/>
          </p:cNvSpPr>
          <p:nvPr>
            <p:ph type="title"/>
          </p:nvPr>
        </p:nvSpPr>
        <p:spPr/>
        <p:txBody>
          <a:bodyPr/>
          <a:lstStyle/>
          <a:p>
            <a:r>
              <a:rPr lang="en-US" altLang="en-US" dirty="0" smtClean="0"/>
              <a:t>Expected Redfish Open Source Efforts</a:t>
            </a:r>
          </a:p>
        </p:txBody>
      </p:sp>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47584" y="5257800"/>
            <a:ext cx="1667965" cy="11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100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Introduction to the Redfish data model</a:t>
            </a:r>
          </a:p>
        </p:txBody>
      </p:sp>
      <p:sp>
        <p:nvSpPr>
          <p:cNvPr id="5" name="Content Placeholder 2"/>
          <p:cNvSpPr txBox="1">
            <a:spLocks/>
          </p:cNvSpPr>
          <p:nvPr/>
        </p:nvSpPr>
        <p:spPr>
          <a:xfrm>
            <a:off x="304800" y="1600200"/>
            <a:ext cx="8534400" cy="4572000"/>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000">
                <a:solidFill>
                  <a:srgbClr val="1B1F95"/>
                </a:solidFill>
                <a:latin typeface="+mn-lt"/>
                <a:ea typeface="+mn-ea"/>
                <a:cs typeface="ＭＳ Ｐゴシック" charset="0"/>
              </a:defRPr>
            </a:lvl1pPr>
            <a:lvl2pPr marL="742950" indent="-285750" algn="l" rtl="0" eaLnBrk="0" fontAlgn="base" hangingPunct="0">
              <a:spcBef>
                <a:spcPct val="20000"/>
              </a:spcBef>
              <a:spcAft>
                <a:spcPct val="0"/>
              </a:spcAft>
              <a:buFont typeface="Times" panose="02020603050405020304" pitchFamily="18" charset="0"/>
              <a:buChar char="•"/>
              <a:defRPr>
                <a:solidFill>
                  <a:srgbClr val="5B5B5B"/>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1B1F95"/>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1400">
                <a:solidFill>
                  <a:srgbClr val="5B5B5B"/>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1400">
                <a:solidFill>
                  <a:srgbClr val="1B1F95"/>
                </a:solidFill>
                <a:latin typeface="+mn-lt"/>
                <a:ea typeface="+mn-ea"/>
              </a:defRPr>
            </a:lvl5pPr>
            <a:lvl6pPr marL="2514600" indent="-228600" algn="l" rtl="0" fontAlgn="base">
              <a:spcBef>
                <a:spcPct val="20000"/>
              </a:spcBef>
              <a:spcAft>
                <a:spcPct val="0"/>
              </a:spcAft>
              <a:buFont typeface="Times" pitchFamily="48" charset="0"/>
              <a:buChar char="•"/>
              <a:defRPr sz="1400">
                <a:solidFill>
                  <a:srgbClr val="1B1F95"/>
                </a:solidFill>
                <a:latin typeface="+mn-lt"/>
                <a:ea typeface="+mn-ea"/>
              </a:defRPr>
            </a:lvl6pPr>
            <a:lvl7pPr marL="2971800" indent="-228600" algn="l" rtl="0" fontAlgn="base">
              <a:spcBef>
                <a:spcPct val="20000"/>
              </a:spcBef>
              <a:spcAft>
                <a:spcPct val="0"/>
              </a:spcAft>
              <a:buFont typeface="Times" pitchFamily="48" charset="0"/>
              <a:buChar char="•"/>
              <a:defRPr sz="1400">
                <a:solidFill>
                  <a:srgbClr val="1B1F95"/>
                </a:solidFill>
                <a:latin typeface="+mn-lt"/>
                <a:ea typeface="+mn-ea"/>
              </a:defRPr>
            </a:lvl7pPr>
            <a:lvl8pPr marL="3429000" indent="-228600" algn="l" rtl="0" fontAlgn="base">
              <a:spcBef>
                <a:spcPct val="20000"/>
              </a:spcBef>
              <a:spcAft>
                <a:spcPct val="0"/>
              </a:spcAft>
              <a:buFont typeface="Times" pitchFamily="48" charset="0"/>
              <a:buChar char="•"/>
              <a:defRPr sz="1400">
                <a:solidFill>
                  <a:srgbClr val="1B1F95"/>
                </a:solidFill>
                <a:latin typeface="+mn-lt"/>
                <a:ea typeface="+mn-ea"/>
              </a:defRPr>
            </a:lvl8pPr>
            <a:lvl9pPr marL="3886200" indent="-228600" algn="l" rtl="0" fontAlgn="base">
              <a:spcBef>
                <a:spcPct val="20000"/>
              </a:spcBef>
              <a:spcAft>
                <a:spcPct val="0"/>
              </a:spcAft>
              <a:buFont typeface="Times" pitchFamily="48" charset="0"/>
              <a:buChar char="•"/>
              <a:defRPr sz="1400">
                <a:solidFill>
                  <a:srgbClr val="1B1F95"/>
                </a:solidFill>
                <a:latin typeface="+mn-lt"/>
                <a:ea typeface="+mn-ea"/>
              </a:defRPr>
            </a:lvl9pPr>
          </a:lstStyle>
          <a:p>
            <a:pPr>
              <a:defRPr/>
            </a:pPr>
            <a:r>
              <a:rPr lang="en-US" altLang="en-US" sz="1800" kern="0" dirty="0" smtClean="0"/>
              <a:t>All resources linked from a Service Entry point (root)</a:t>
            </a:r>
          </a:p>
          <a:p>
            <a:pPr lvl="1">
              <a:defRPr/>
            </a:pPr>
            <a:r>
              <a:rPr lang="en-US" altLang="en-US" sz="1800" kern="0" dirty="0" smtClean="0"/>
              <a:t>Always located at URL: /redfish/v1</a:t>
            </a:r>
          </a:p>
          <a:p>
            <a:pPr>
              <a:defRPr/>
            </a:pPr>
            <a:r>
              <a:rPr lang="en-US" altLang="en-US" sz="1800" kern="0" dirty="0" smtClean="0"/>
              <a:t>Major resource types structured in ‘collections’ to allow for standalone, multi-node, or aggregated rack-level systems</a:t>
            </a:r>
          </a:p>
          <a:p>
            <a:pPr lvl="1">
              <a:defRPr/>
            </a:pPr>
            <a:r>
              <a:rPr lang="en-US" sz="1800" kern="0" dirty="0"/>
              <a:t>Additional related resources fan out from </a:t>
            </a:r>
            <a:r>
              <a:rPr lang="en-US" sz="1800" kern="0" dirty="0" smtClean="0"/>
              <a:t>members </a:t>
            </a:r>
            <a:r>
              <a:rPr lang="en-US" sz="1800" kern="0" dirty="0"/>
              <a:t>within these </a:t>
            </a:r>
            <a:r>
              <a:rPr lang="en-US" sz="1800" kern="0" dirty="0" smtClean="0"/>
              <a:t>collections</a:t>
            </a:r>
          </a:p>
          <a:p>
            <a:pPr lvl="1">
              <a:defRPr/>
            </a:pPr>
            <a:endParaRPr lang="en-US" sz="1800" kern="0" dirty="0" smtClean="0"/>
          </a:p>
          <a:p>
            <a:pPr>
              <a:defRPr/>
            </a:pPr>
            <a:r>
              <a:rPr lang="en-US" sz="1800" b="1" dirty="0" err="1" smtClean="0"/>
              <a:t>ComputerSystem</a:t>
            </a:r>
            <a:r>
              <a:rPr lang="en-US" sz="1800" dirty="0" smtClean="0"/>
              <a:t>: properties expected from an OS console</a:t>
            </a:r>
          </a:p>
          <a:p>
            <a:pPr lvl="1">
              <a:defRPr/>
            </a:pPr>
            <a:r>
              <a:rPr lang="en-US" sz="1800" dirty="0" smtClean="0"/>
              <a:t>Items needed to run the “computer”</a:t>
            </a:r>
          </a:p>
          <a:p>
            <a:pPr lvl="1">
              <a:defRPr/>
            </a:pPr>
            <a:r>
              <a:rPr lang="en-US" sz="1800" dirty="0" smtClean="0"/>
              <a:t>Roughly a logical view of a computer system as seen from the OS</a:t>
            </a:r>
          </a:p>
          <a:p>
            <a:pPr>
              <a:defRPr/>
            </a:pPr>
            <a:r>
              <a:rPr lang="en-US" sz="1800" b="1" dirty="0" smtClean="0"/>
              <a:t>Chassis</a:t>
            </a:r>
            <a:r>
              <a:rPr lang="en-US" sz="1800" dirty="0" smtClean="0"/>
              <a:t>: properties needed to locate the unit with your hands</a:t>
            </a:r>
          </a:p>
          <a:p>
            <a:pPr lvl="1">
              <a:defRPr/>
            </a:pPr>
            <a:r>
              <a:rPr lang="en-US" sz="1800" dirty="0" smtClean="0"/>
              <a:t>Items needed to identify, install or service the “computer”</a:t>
            </a:r>
          </a:p>
          <a:p>
            <a:pPr lvl="1">
              <a:defRPr/>
            </a:pPr>
            <a:r>
              <a:rPr lang="en-US" sz="1800" dirty="0" smtClean="0"/>
              <a:t>Roughly a physical view of a computer system as seen by a human</a:t>
            </a:r>
          </a:p>
          <a:p>
            <a:pPr>
              <a:defRPr/>
            </a:pPr>
            <a:r>
              <a:rPr lang="en-US" sz="1800" b="1" dirty="0" smtClean="0"/>
              <a:t>Managers</a:t>
            </a:r>
            <a:r>
              <a:rPr lang="en-US" sz="1800" dirty="0" smtClean="0"/>
              <a:t>: properties needed to perform administrative functions</a:t>
            </a:r>
          </a:p>
          <a:p>
            <a:pPr lvl="1">
              <a:defRPr/>
            </a:pPr>
            <a:r>
              <a:rPr lang="en-US" sz="1800" dirty="0" smtClean="0"/>
              <a:t>aka: the systems management subsystem (BMC)</a:t>
            </a:r>
          </a:p>
          <a:p>
            <a:pPr marL="0" indent="0">
              <a:buFont typeface="Times" panose="02020603050405020304" pitchFamily="18" charset="0"/>
              <a:buNone/>
              <a:defRPr/>
            </a:pPr>
            <a:endParaRPr lang="en-US" altLang="en-US" sz="1800" kern="0" dirty="0" smtClean="0"/>
          </a:p>
        </p:txBody>
      </p:sp>
    </p:spTree>
    <p:extLst>
      <p:ext uri="{BB962C8B-B14F-4D97-AF65-F5344CB8AC3E}">
        <p14:creationId xmlns:p14="http://schemas.microsoft.com/office/powerpoint/2010/main" val="471335055"/>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352"/>
          <p:cNvSpPr>
            <a:spLocks noChangeArrowheads="1"/>
          </p:cNvSpPr>
          <p:nvPr/>
        </p:nvSpPr>
        <p:spPr bwMode="auto">
          <a:xfrm>
            <a:off x="184150" y="3400425"/>
            <a:ext cx="3549650" cy="32226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339" name="Title 1"/>
          <p:cNvSpPr>
            <a:spLocks noGrp="1"/>
          </p:cNvSpPr>
          <p:nvPr>
            <p:ph type="title"/>
          </p:nvPr>
        </p:nvSpPr>
        <p:spPr>
          <a:xfrm>
            <a:off x="304800" y="914400"/>
            <a:ext cx="8534400" cy="417513"/>
          </a:xfrm>
        </p:spPr>
        <p:txBody>
          <a:bodyPr/>
          <a:lstStyle/>
          <a:p>
            <a:r>
              <a:rPr lang="en-US" altLang="en-US" smtClean="0"/>
              <a:t>Resource map (highlights)</a:t>
            </a:r>
          </a:p>
        </p:txBody>
      </p:sp>
      <p:grpSp>
        <p:nvGrpSpPr>
          <p:cNvPr id="14340" name="Group 3"/>
          <p:cNvGrpSpPr>
            <a:grpSpLocks/>
          </p:cNvGrpSpPr>
          <p:nvPr/>
        </p:nvGrpSpPr>
        <p:grpSpPr bwMode="auto">
          <a:xfrm>
            <a:off x="528638" y="1543050"/>
            <a:ext cx="1828800" cy="800100"/>
            <a:chOff x="577218" y="1657350"/>
            <a:chExt cx="1327782" cy="744811"/>
          </a:xfrm>
        </p:grpSpPr>
        <p:sp>
          <p:nvSpPr>
            <p:cNvPr id="5" name="Rounded Rectangle 4"/>
            <p:cNvSpPr/>
            <p:nvPr/>
          </p:nvSpPr>
          <p:spPr>
            <a:xfrm>
              <a:off x="597965" y="1657350"/>
              <a:ext cx="1307035" cy="744811"/>
            </a:xfrm>
            <a:prstGeom prst="roundRect">
              <a:avLst>
                <a:gd name="adj" fmla="val 4609"/>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6" name="TextBox 5"/>
            <p:cNvSpPr txBox="1"/>
            <p:nvPr/>
          </p:nvSpPr>
          <p:spPr>
            <a:xfrm>
              <a:off x="584134" y="1886409"/>
              <a:ext cx="1320866" cy="257137"/>
            </a:xfrm>
            <a:prstGeom prst="rect">
              <a:avLst/>
            </a:prstGeom>
            <a:noFill/>
          </p:spPr>
          <p:txBody>
            <a:bodyPr>
              <a:spAutoFit/>
            </a:bodyPr>
            <a:lstStyle/>
            <a:p>
              <a:pPr defTabSz="573603">
                <a:spcAft>
                  <a:spcPts val="533"/>
                </a:spcAft>
                <a:buSzPct val="100000"/>
                <a:defRPr/>
              </a:pPr>
              <a:r>
                <a:rPr lang="en-US" sz="1200" dirty="0">
                  <a:solidFill>
                    <a:schemeClr val="tx1">
                      <a:lumMod val="75000"/>
                      <a:lumOff val="25000"/>
                    </a:schemeClr>
                  </a:solidFill>
                  <a:latin typeface="HP Simplified" pitchFamily="34" charset="0"/>
                  <a:cs typeface="HP Simplified" pitchFamily="34" charset="0"/>
                </a:rPr>
                <a:t>Root Resource</a:t>
              </a:r>
            </a:p>
          </p:txBody>
        </p:sp>
        <p:sp>
          <p:nvSpPr>
            <p:cNvPr id="7" name="TextBox 6"/>
            <p:cNvSpPr txBox="1"/>
            <p:nvPr/>
          </p:nvSpPr>
          <p:spPr>
            <a:xfrm>
              <a:off x="584134" y="1657350"/>
              <a:ext cx="1320866" cy="257137"/>
            </a:xfrm>
            <a:prstGeom prst="rect">
              <a:avLst/>
            </a:prstGeom>
            <a:solidFill>
              <a:schemeClr val="bg2">
                <a:lumMod val="85000"/>
              </a:schemeClr>
            </a:solidFill>
          </p:spPr>
          <p:txBody>
            <a:bodyPr>
              <a:spAutoFit/>
            </a:bodyPr>
            <a:lstStyle/>
            <a:p>
              <a:pPr defTabSz="573603">
                <a:spcAft>
                  <a:spcPts val="533"/>
                </a:spcAft>
                <a:buSzPct val="100000"/>
                <a:defRPr/>
              </a:pPr>
              <a:r>
                <a:rPr lang="en-US" sz="1200" dirty="0">
                  <a:solidFill>
                    <a:schemeClr val="bg1"/>
                  </a:solidFill>
                  <a:latin typeface="HP Simplified" pitchFamily="34" charset="0"/>
                  <a:cs typeface="HP Simplified" pitchFamily="34" charset="0"/>
                </a:rPr>
                <a:t>/redfish/v1</a:t>
              </a:r>
            </a:p>
          </p:txBody>
        </p:sp>
        <p:sp>
          <p:nvSpPr>
            <p:cNvPr id="8" name="TextBox 7"/>
            <p:cNvSpPr txBox="1"/>
            <p:nvPr/>
          </p:nvSpPr>
          <p:spPr>
            <a:xfrm>
              <a:off x="577218" y="2127290"/>
              <a:ext cx="1327782" cy="236448"/>
            </a:xfrm>
            <a:prstGeom prst="rect">
              <a:avLst/>
            </a:prstGeom>
            <a:noFill/>
          </p:spPr>
          <p:txBody>
            <a:bodyPr>
              <a:spAutoFit/>
            </a:bodyPr>
            <a:lstStyle/>
            <a:p>
              <a:pPr defTabSz="573603">
                <a:spcAft>
                  <a:spcPts val="533"/>
                </a:spcAft>
                <a:buSzPct val="100000"/>
                <a:defRPr/>
              </a:pPr>
              <a:r>
                <a:rPr lang="en-US" sz="1000" dirty="0">
                  <a:solidFill>
                    <a:schemeClr val="tx1">
                      <a:lumMod val="75000"/>
                      <a:lumOff val="25000"/>
                    </a:schemeClr>
                  </a:solidFill>
                  <a:latin typeface="HP Simplified" pitchFamily="34" charset="0"/>
                  <a:cs typeface="HP Simplified" pitchFamily="34" charset="0"/>
                </a:rPr>
                <a:t>Links to all content</a:t>
              </a:r>
            </a:p>
          </p:txBody>
        </p:sp>
      </p:grpSp>
      <p:grpSp>
        <p:nvGrpSpPr>
          <p:cNvPr id="15364" name="Group 8"/>
          <p:cNvGrpSpPr>
            <a:grpSpLocks/>
          </p:cNvGrpSpPr>
          <p:nvPr/>
        </p:nvGrpSpPr>
        <p:grpSpPr bwMode="auto">
          <a:xfrm>
            <a:off x="3388295" y="2740007"/>
            <a:ext cx="1979613" cy="801687"/>
            <a:chOff x="577218" y="1657350"/>
            <a:chExt cx="1327782" cy="744811"/>
          </a:xfrm>
          <a:effectLst>
            <a:glow rad="127000">
              <a:schemeClr val="bg1"/>
            </a:glow>
          </a:effectLst>
        </p:grpSpPr>
        <p:sp>
          <p:nvSpPr>
            <p:cNvPr id="10" name="Rounded Rectangle 9"/>
            <p:cNvSpPr/>
            <p:nvPr/>
          </p:nvSpPr>
          <p:spPr>
            <a:xfrm>
              <a:off x="597449" y="1657350"/>
              <a:ext cx="1307551" cy="744811"/>
            </a:xfrm>
            <a:prstGeom prst="roundRect">
              <a:avLst>
                <a:gd name="adj" fmla="val 460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bg1"/>
                </a:solidFill>
              </a:endParaRPr>
            </a:p>
          </p:txBody>
        </p:sp>
        <p:sp>
          <p:nvSpPr>
            <p:cNvPr id="11" name="TextBox 10"/>
            <p:cNvSpPr txBox="1"/>
            <p:nvPr/>
          </p:nvSpPr>
          <p:spPr>
            <a:xfrm>
              <a:off x="583607" y="1885955"/>
              <a:ext cx="1321393" cy="258103"/>
            </a:xfrm>
            <a:prstGeom prst="rect">
              <a:avLst/>
            </a:prstGeom>
            <a:noFill/>
          </p:spPr>
          <p:txBody>
            <a:bodyPr>
              <a:spAutoFit/>
            </a:bodyPr>
            <a:lstStyle/>
            <a:p>
              <a:pPr defTabSz="573603">
                <a:spcAft>
                  <a:spcPts val="533"/>
                </a:spcAft>
                <a:buSzPct val="100000"/>
                <a:defRPr/>
              </a:pPr>
              <a:r>
                <a:rPr lang="en-US" sz="1200" dirty="0">
                  <a:solidFill>
                    <a:schemeClr val="bg1"/>
                  </a:solidFill>
                  <a:latin typeface="HP Simplified" pitchFamily="34" charset="0"/>
                  <a:cs typeface="HP Simplified" pitchFamily="34" charset="0"/>
                </a:rPr>
                <a:t>Collection of Chassis</a:t>
              </a:r>
            </a:p>
          </p:txBody>
        </p:sp>
        <p:sp>
          <p:nvSpPr>
            <p:cNvPr id="12" name="TextBox 11"/>
            <p:cNvSpPr txBox="1"/>
            <p:nvPr/>
          </p:nvSpPr>
          <p:spPr>
            <a:xfrm>
              <a:off x="583607" y="1657350"/>
              <a:ext cx="1321393" cy="258103"/>
            </a:xfrm>
            <a:prstGeom prst="rect">
              <a:avLst/>
            </a:prstGeom>
            <a:solidFill>
              <a:schemeClr val="bg2">
                <a:lumMod val="85000"/>
              </a:schemeClr>
            </a:solidFill>
          </p:spPr>
          <p:txBody>
            <a:bodyPr>
              <a:spAutoFit/>
            </a:bodyPr>
            <a:lstStyle/>
            <a:p>
              <a:pPr defTabSz="573603">
                <a:spcAft>
                  <a:spcPts val="533"/>
                </a:spcAft>
                <a:buSzPct val="100000"/>
                <a:defRPr/>
              </a:pPr>
              <a:r>
                <a:rPr lang="en-US" sz="1200" dirty="0">
                  <a:solidFill>
                    <a:schemeClr val="bg1"/>
                  </a:solidFill>
                  <a:latin typeface="HP Simplified" pitchFamily="34" charset="0"/>
                  <a:cs typeface="HP Simplified" pitchFamily="34" charset="0"/>
                </a:rPr>
                <a:t>/redfish/v1/Chassis</a:t>
              </a:r>
            </a:p>
          </p:txBody>
        </p:sp>
        <p:sp>
          <p:nvSpPr>
            <p:cNvPr id="13" name="TextBox 12"/>
            <p:cNvSpPr txBox="1"/>
            <p:nvPr/>
          </p:nvSpPr>
          <p:spPr>
            <a:xfrm>
              <a:off x="577218" y="2127834"/>
              <a:ext cx="1327782" cy="228606"/>
            </a:xfrm>
            <a:prstGeom prst="rect">
              <a:avLst/>
            </a:prstGeom>
            <a:noFill/>
          </p:spPr>
          <p:txBody>
            <a:bodyPr>
              <a:spAutoFit/>
            </a:bodyPr>
            <a:lstStyle/>
            <a:p>
              <a:pPr defTabSz="573603">
                <a:spcAft>
                  <a:spcPts val="533"/>
                </a:spcAft>
                <a:buSzPct val="100000"/>
                <a:defRPr/>
              </a:pPr>
              <a:r>
                <a:rPr lang="en-US" sz="1000" dirty="0">
                  <a:solidFill>
                    <a:schemeClr val="bg1"/>
                  </a:solidFill>
                  <a:latin typeface="HP Simplified" pitchFamily="34" charset="0"/>
                  <a:cs typeface="HP Simplified" pitchFamily="34" charset="0"/>
                </a:rPr>
                <a:t>“Physical” view of the system</a:t>
              </a:r>
            </a:p>
          </p:txBody>
        </p:sp>
      </p:grpSp>
      <p:grpSp>
        <p:nvGrpSpPr>
          <p:cNvPr id="15365" name="Group 13"/>
          <p:cNvGrpSpPr>
            <a:grpSpLocks/>
          </p:cNvGrpSpPr>
          <p:nvPr/>
        </p:nvGrpSpPr>
        <p:grpSpPr bwMode="auto">
          <a:xfrm>
            <a:off x="5547710" y="3770313"/>
            <a:ext cx="2214562" cy="801687"/>
            <a:chOff x="577218" y="1657350"/>
            <a:chExt cx="1327782" cy="744811"/>
          </a:xfrm>
          <a:effectLst>
            <a:glow rad="127000">
              <a:schemeClr val="bg1"/>
            </a:glow>
          </a:effectLst>
        </p:grpSpPr>
        <p:sp>
          <p:nvSpPr>
            <p:cNvPr id="15" name="Rounded Rectangle 14"/>
            <p:cNvSpPr/>
            <p:nvPr/>
          </p:nvSpPr>
          <p:spPr>
            <a:xfrm>
              <a:off x="597206" y="1657350"/>
              <a:ext cx="1307794" cy="744811"/>
            </a:xfrm>
            <a:prstGeom prst="roundRect">
              <a:avLst>
                <a:gd name="adj" fmla="val 460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50000"/>
                    <a:lumOff val="50000"/>
                  </a:schemeClr>
                </a:solidFill>
              </a:endParaRPr>
            </a:p>
          </p:txBody>
        </p:sp>
        <p:sp>
          <p:nvSpPr>
            <p:cNvPr id="16" name="TextBox 15"/>
            <p:cNvSpPr txBox="1"/>
            <p:nvPr/>
          </p:nvSpPr>
          <p:spPr>
            <a:xfrm>
              <a:off x="583880" y="1885955"/>
              <a:ext cx="1321120" cy="258103"/>
            </a:xfrm>
            <a:prstGeom prst="rect">
              <a:avLst/>
            </a:prstGeom>
            <a:solidFill>
              <a:schemeClr val="bg2">
                <a:lumMod val="20000"/>
                <a:lumOff val="80000"/>
              </a:schemeClr>
            </a:solidFill>
          </p:spPr>
          <p:txBody>
            <a:bodyPr>
              <a:spAutoFit/>
            </a:bodyPr>
            <a:lstStyle/>
            <a:p>
              <a:pPr defTabSz="573603">
                <a:spcAft>
                  <a:spcPts val="533"/>
                </a:spcAft>
                <a:buSzPct val="100000"/>
                <a:defRPr/>
              </a:pPr>
              <a:r>
                <a:rPr lang="en-US" sz="1200" dirty="0">
                  <a:solidFill>
                    <a:schemeClr val="tx1">
                      <a:lumMod val="50000"/>
                      <a:lumOff val="50000"/>
                    </a:schemeClr>
                  </a:solidFill>
                  <a:latin typeface="HP Simplified" pitchFamily="34" charset="0"/>
                  <a:cs typeface="HP Simplified" pitchFamily="34" charset="0"/>
                </a:rPr>
                <a:t>Chassis</a:t>
              </a:r>
            </a:p>
          </p:txBody>
        </p:sp>
        <p:sp>
          <p:nvSpPr>
            <p:cNvPr id="17" name="TextBox 16"/>
            <p:cNvSpPr txBox="1"/>
            <p:nvPr/>
          </p:nvSpPr>
          <p:spPr>
            <a:xfrm>
              <a:off x="583880" y="1657350"/>
              <a:ext cx="1321120" cy="258103"/>
            </a:xfrm>
            <a:prstGeom prst="rect">
              <a:avLst/>
            </a:prstGeom>
            <a:solidFill>
              <a:schemeClr val="bg2">
                <a:lumMod val="85000"/>
              </a:schemeClr>
            </a:solidFill>
          </p:spPr>
          <p:txBody>
            <a:bodyPr>
              <a:spAutoFit/>
            </a:bodyPr>
            <a:lstStyle/>
            <a:p>
              <a:pPr defTabSz="573603">
                <a:spcAft>
                  <a:spcPts val="533"/>
                </a:spcAft>
                <a:buSzPct val="100000"/>
                <a:defRPr/>
              </a:pPr>
              <a:r>
                <a:rPr lang="en-US" sz="1200" dirty="0">
                  <a:solidFill>
                    <a:schemeClr val="bg1"/>
                  </a:solidFill>
                  <a:latin typeface="HP Simplified" pitchFamily="34" charset="0"/>
                  <a:cs typeface="HP Simplified" pitchFamily="34" charset="0"/>
                </a:rPr>
                <a:t>/redfish/v1/Chassis/&lt;id&gt;</a:t>
              </a:r>
            </a:p>
          </p:txBody>
        </p:sp>
        <p:sp>
          <p:nvSpPr>
            <p:cNvPr id="18" name="TextBox 17"/>
            <p:cNvSpPr txBox="1"/>
            <p:nvPr/>
          </p:nvSpPr>
          <p:spPr>
            <a:xfrm>
              <a:off x="577218" y="2127834"/>
              <a:ext cx="1327782" cy="235980"/>
            </a:xfrm>
            <a:prstGeom prst="rect">
              <a:avLst/>
            </a:prstGeom>
            <a:solidFill>
              <a:schemeClr val="bg2">
                <a:lumMod val="20000"/>
                <a:lumOff val="80000"/>
              </a:schemeClr>
            </a:solidFill>
          </p:spPr>
          <p:txBody>
            <a:bodyPr>
              <a:spAutoFit/>
            </a:bodyPr>
            <a:lstStyle/>
            <a:p>
              <a:pPr defTabSz="573603">
                <a:spcAft>
                  <a:spcPts val="533"/>
                </a:spcAft>
                <a:buSzPct val="100000"/>
                <a:defRPr/>
              </a:pPr>
              <a:r>
                <a:rPr lang="en-US" sz="1000" dirty="0">
                  <a:solidFill>
                    <a:schemeClr val="tx1">
                      <a:lumMod val="50000"/>
                      <a:lumOff val="50000"/>
                    </a:schemeClr>
                  </a:solidFill>
                  <a:latin typeface="HP Simplified" pitchFamily="34" charset="0"/>
                  <a:cs typeface="HP Simplified" pitchFamily="34" charset="0"/>
                </a:rPr>
                <a:t>Chassis global physical asset info</a:t>
              </a:r>
            </a:p>
          </p:txBody>
        </p:sp>
      </p:grpSp>
      <p:cxnSp>
        <p:nvCxnSpPr>
          <p:cNvPr id="20" name="Elbow Connector 19"/>
          <p:cNvCxnSpPr>
            <a:endCxn id="15" idx="1"/>
          </p:cNvCxnSpPr>
          <p:nvPr/>
        </p:nvCxnSpPr>
        <p:spPr>
          <a:xfrm>
            <a:off x="4730163" y="3532963"/>
            <a:ext cx="850884" cy="638194"/>
          </a:xfrm>
          <a:prstGeom prst="bentConnector3">
            <a:avLst>
              <a:gd name="adj1" fmla="val -1583"/>
            </a:avLst>
          </a:prstGeom>
          <a:ln>
            <a:tailEnd type="triangle"/>
          </a:ln>
          <a:effectLst>
            <a:glow rad="127000">
              <a:schemeClr val="bg1"/>
            </a:glow>
          </a:effectLst>
        </p:spPr>
        <p:style>
          <a:lnRef idx="1">
            <a:schemeClr val="dk1"/>
          </a:lnRef>
          <a:fillRef idx="0">
            <a:schemeClr val="dk1"/>
          </a:fillRef>
          <a:effectRef idx="0">
            <a:schemeClr val="dk1"/>
          </a:effectRef>
          <a:fontRef idx="minor">
            <a:schemeClr val="tx1"/>
          </a:fontRef>
        </p:style>
      </p:cxnSp>
      <p:grpSp>
        <p:nvGrpSpPr>
          <p:cNvPr id="15369" name="Group 26"/>
          <p:cNvGrpSpPr>
            <a:grpSpLocks/>
          </p:cNvGrpSpPr>
          <p:nvPr/>
        </p:nvGrpSpPr>
        <p:grpSpPr bwMode="auto">
          <a:xfrm>
            <a:off x="1754188" y="3928904"/>
            <a:ext cx="2065337" cy="801688"/>
            <a:chOff x="577218" y="1657350"/>
            <a:chExt cx="1327782" cy="744811"/>
          </a:xfrm>
          <a:effectLst>
            <a:glow rad="127000">
              <a:schemeClr val="bg1"/>
            </a:glow>
          </a:effectLst>
        </p:grpSpPr>
        <p:sp>
          <p:nvSpPr>
            <p:cNvPr id="28" name="Rounded Rectangle 27"/>
            <p:cNvSpPr/>
            <p:nvPr/>
          </p:nvSpPr>
          <p:spPr>
            <a:xfrm>
              <a:off x="597630" y="1657350"/>
              <a:ext cx="1307370" cy="744811"/>
            </a:xfrm>
            <a:prstGeom prst="roundRect">
              <a:avLst>
                <a:gd name="adj" fmla="val 460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bg1"/>
                </a:solidFill>
              </a:endParaRPr>
            </a:p>
          </p:txBody>
        </p:sp>
        <p:sp>
          <p:nvSpPr>
            <p:cNvPr id="29" name="TextBox 28"/>
            <p:cNvSpPr txBox="1"/>
            <p:nvPr/>
          </p:nvSpPr>
          <p:spPr>
            <a:xfrm>
              <a:off x="584362" y="1885956"/>
              <a:ext cx="1320638" cy="258102"/>
            </a:xfrm>
            <a:prstGeom prst="rect">
              <a:avLst/>
            </a:prstGeom>
            <a:noFill/>
          </p:spPr>
          <p:txBody>
            <a:bodyPr>
              <a:spAutoFit/>
            </a:bodyPr>
            <a:lstStyle/>
            <a:p>
              <a:pPr defTabSz="573603">
                <a:spcAft>
                  <a:spcPts val="533"/>
                </a:spcAft>
                <a:buSzPct val="100000"/>
                <a:defRPr/>
              </a:pPr>
              <a:r>
                <a:rPr lang="en-US" sz="1200" dirty="0">
                  <a:solidFill>
                    <a:schemeClr val="bg1"/>
                  </a:solidFill>
                  <a:latin typeface="HP Simplified" pitchFamily="34" charset="0"/>
                  <a:cs typeface="HP Simplified" pitchFamily="34" charset="0"/>
                </a:rPr>
                <a:t>Collection of Managers</a:t>
              </a:r>
            </a:p>
          </p:txBody>
        </p:sp>
        <p:sp>
          <p:nvSpPr>
            <p:cNvPr id="30" name="TextBox 29"/>
            <p:cNvSpPr txBox="1"/>
            <p:nvPr/>
          </p:nvSpPr>
          <p:spPr>
            <a:xfrm>
              <a:off x="584362" y="1657350"/>
              <a:ext cx="1320638" cy="258103"/>
            </a:xfrm>
            <a:prstGeom prst="rect">
              <a:avLst/>
            </a:prstGeom>
            <a:solidFill>
              <a:schemeClr val="bg2">
                <a:lumMod val="85000"/>
              </a:schemeClr>
            </a:solidFill>
          </p:spPr>
          <p:txBody>
            <a:bodyPr>
              <a:spAutoFit/>
            </a:bodyPr>
            <a:lstStyle/>
            <a:p>
              <a:pPr defTabSz="573603">
                <a:spcAft>
                  <a:spcPts val="533"/>
                </a:spcAft>
                <a:buSzPct val="100000"/>
                <a:defRPr/>
              </a:pPr>
              <a:r>
                <a:rPr lang="en-US" sz="1200" dirty="0">
                  <a:solidFill>
                    <a:schemeClr val="bg1"/>
                  </a:solidFill>
                  <a:latin typeface="HP Simplified" pitchFamily="34" charset="0"/>
                  <a:cs typeface="HP Simplified" pitchFamily="34" charset="0"/>
                </a:rPr>
                <a:t>/redfish/v1/Managers</a:t>
              </a:r>
            </a:p>
          </p:txBody>
        </p:sp>
        <p:sp>
          <p:nvSpPr>
            <p:cNvPr id="31" name="TextBox 30"/>
            <p:cNvSpPr txBox="1"/>
            <p:nvPr/>
          </p:nvSpPr>
          <p:spPr>
            <a:xfrm>
              <a:off x="577218" y="2127835"/>
              <a:ext cx="1327782" cy="235980"/>
            </a:xfrm>
            <a:prstGeom prst="rect">
              <a:avLst/>
            </a:prstGeom>
            <a:noFill/>
          </p:spPr>
          <p:txBody>
            <a:bodyPr>
              <a:spAutoFit/>
            </a:bodyPr>
            <a:lstStyle/>
            <a:p>
              <a:pPr defTabSz="573603">
                <a:spcAft>
                  <a:spcPts val="533"/>
                </a:spcAft>
                <a:buSzPct val="100000"/>
                <a:defRPr/>
              </a:pPr>
              <a:r>
                <a:rPr lang="en-US" sz="1000" dirty="0">
                  <a:solidFill>
                    <a:schemeClr val="bg1"/>
                  </a:solidFill>
                  <a:latin typeface="HP Simplified" pitchFamily="34" charset="0"/>
                  <a:cs typeface="HP Simplified" pitchFamily="34" charset="0"/>
                </a:rPr>
                <a:t>BMC functionality </a:t>
              </a:r>
            </a:p>
          </p:txBody>
        </p:sp>
      </p:grpSp>
      <p:grpSp>
        <p:nvGrpSpPr>
          <p:cNvPr id="15370" name="Group 31"/>
          <p:cNvGrpSpPr>
            <a:grpSpLocks/>
          </p:cNvGrpSpPr>
          <p:nvPr/>
        </p:nvGrpSpPr>
        <p:grpSpPr bwMode="auto">
          <a:xfrm>
            <a:off x="3662999" y="4959191"/>
            <a:ext cx="2101850" cy="801687"/>
            <a:chOff x="577218" y="1657350"/>
            <a:chExt cx="1327782" cy="744811"/>
          </a:xfrm>
          <a:effectLst>
            <a:glow rad="127000">
              <a:schemeClr val="bg1"/>
            </a:glow>
          </a:effectLst>
        </p:grpSpPr>
        <p:sp>
          <p:nvSpPr>
            <p:cNvPr id="33" name="Rounded Rectangle 32"/>
            <p:cNvSpPr/>
            <p:nvPr/>
          </p:nvSpPr>
          <p:spPr>
            <a:xfrm>
              <a:off x="597275" y="1657350"/>
              <a:ext cx="1307725" cy="744811"/>
            </a:xfrm>
            <a:prstGeom prst="roundRect">
              <a:avLst>
                <a:gd name="adj" fmla="val 460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50000"/>
                    <a:lumOff val="50000"/>
                  </a:schemeClr>
                </a:solidFill>
              </a:endParaRPr>
            </a:p>
          </p:txBody>
        </p:sp>
        <p:sp>
          <p:nvSpPr>
            <p:cNvPr id="34" name="TextBox 33"/>
            <p:cNvSpPr txBox="1"/>
            <p:nvPr/>
          </p:nvSpPr>
          <p:spPr>
            <a:xfrm>
              <a:off x="584238" y="1885955"/>
              <a:ext cx="1320762" cy="258103"/>
            </a:xfrm>
            <a:prstGeom prst="rect">
              <a:avLst/>
            </a:prstGeom>
            <a:solidFill>
              <a:schemeClr val="bg2">
                <a:lumMod val="20000"/>
                <a:lumOff val="80000"/>
              </a:schemeClr>
            </a:solidFill>
          </p:spPr>
          <p:txBody>
            <a:bodyPr>
              <a:spAutoFit/>
            </a:bodyPr>
            <a:lstStyle/>
            <a:p>
              <a:pPr defTabSz="573603">
                <a:spcAft>
                  <a:spcPts val="533"/>
                </a:spcAft>
                <a:buSzPct val="100000"/>
                <a:defRPr/>
              </a:pPr>
              <a:r>
                <a:rPr lang="en-US" sz="1200" dirty="0">
                  <a:solidFill>
                    <a:schemeClr val="tx1">
                      <a:lumMod val="50000"/>
                      <a:lumOff val="50000"/>
                    </a:schemeClr>
                  </a:solidFill>
                  <a:latin typeface="HP Simplified" pitchFamily="34" charset="0"/>
                  <a:cs typeface="HP Simplified" pitchFamily="34" charset="0"/>
                </a:rPr>
                <a:t>BMC</a:t>
              </a:r>
            </a:p>
          </p:txBody>
        </p:sp>
        <p:sp>
          <p:nvSpPr>
            <p:cNvPr id="35" name="TextBox 34"/>
            <p:cNvSpPr txBox="1"/>
            <p:nvPr/>
          </p:nvSpPr>
          <p:spPr>
            <a:xfrm>
              <a:off x="584238" y="1657350"/>
              <a:ext cx="1320762" cy="258103"/>
            </a:xfrm>
            <a:prstGeom prst="rect">
              <a:avLst/>
            </a:prstGeom>
            <a:solidFill>
              <a:schemeClr val="bg2">
                <a:lumMod val="85000"/>
              </a:schemeClr>
            </a:solidFill>
          </p:spPr>
          <p:txBody>
            <a:bodyPr>
              <a:spAutoFit/>
            </a:bodyPr>
            <a:lstStyle/>
            <a:p>
              <a:pPr defTabSz="573603">
                <a:spcAft>
                  <a:spcPts val="533"/>
                </a:spcAft>
                <a:buSzPct val="100000"/>
                <a:defRPr/>
              </a:pPr>
              <a:r>
                <a:rPr lang="en-US" sz="1200" dirty="0">
                  <a:solidFill>
                    <a:schemeClr val="bg1"/>
                  </a:solidFill>
                  <a:latin typeface="HP Simplified" pitchFamily="34" charset="0"/>
                  <a:cs typeface="HP Simplified" pitchFamily="34" charset="0"/>
                </a:rPr>
                <a:t>/redfish/v1/Managers/&lt;id&gt;</a:t>
              </a:r>
            </a:p>
          </p:txBody>
        </p:sp>
        <p:sp>
          <p:nvSpPr>
            <p:cNvPr id="36" name="TextBox 35"/>
            <p:cNvSpPr txBox="1"/>
            <p:nvPr/>
          </p:nvSpPr>
          <p:spPr>
            <a:xfrm>
              <a:off x="577218" y="2127834"/>
              <a:ext cx="1327782" cy="235980"/>
            </a:xfrm>
            <a:prstGeom prst="rect">
              <a:avLst/>
            </a:prstGeom>
            <a:solidFill>
              <a:schemeClr val="bg2">
                <a:lumMod val="20000"/>
                <a:lumOff val="80000"/>
              </a:schemeClr>
            </a:solidFill>
          </p:spPr>
          <p:txBody>
            <a:bodyPr>
              <a:spAutoFit/>
            </a:bodyPr>
            <a:lstStyle/>
            <a:p>
              <a:pPr defTabSz="573603">
                <a:spcAft>
                  <a:spcPts val="533"/>
                </a:spcAft>
                <a:buSzPct val="100000"/>
                <a:defRPr/>
              </a:pPr>
              <a:r>
                <a:rPr lang="en-US" sz="1000" dirty="0">
                  <a:solidFill>
                    <a:schemeClr val="tx1">
                      <a:lumMod val="50000"/>
                      <a:lumOff val="50000"/>
                    </a:schemeClr>
                  </a:solidFill>
                  <a:latin typeface="HP Simplified" pitchFamily="34" charset="0"/>
                  <a:cs typeface="HP Simplified" pitchFamily="34" charset="0"/>
                </a:rPr>
                <a:t>System Manager operations</a:t>
              </a:r>
            </a:p>
          </p:txBody>
        </p:sp>
      </p:grpSp>
      <p:cxnSp>
        <p:nvCxnSpPr>
          <p:cNvPr id="37" name="Elbow Connector 36"/>
          <p:cNvCxnSpPr>
            <a:endCxn id="34" idx="1"/>
          </p:cNvCxnSpPr>
          <p:nvPr/>
        </p:nvCxnSpPr>
        <p:spPr>
          <a:xfrm rot="16200000" flipH="1">
            <a:off x="3057668" y="4727716"/>
            <a:ext cx="612174" cy="620713"/>
          </a:xfrm>
          <a:prstGeom prst="bentConnector2">
            <a:avLst/>
          </a:prstGeom>
          <a:ln>
            <a:tailEnd type="triangle"/>
          </a:ln>
          <a:effectLst>
            <a:glow rad="127000">
              <a:schemeClr val="bg1"/>
            </a:glow>
          </a:effectLst>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28" idx="0"/>
          </p:cNvCxnSpPr>
          <p:nvPr/>
        </p:nvCxnSpPr>
        <p:spPr>
          <a:xfrm>
            <a:off x="2114525" y="2316354"/>
            <a:ext cx="688207" cy="1612550"/>
          </a:xfrm>
          <a:prstGeom prst="straightConnector1">
            <a:avLst/>
          </a:prstGeom>
          <a:ln>
            <a:tailEnd type="triangle"/>
          </a:ln>
          <a:effectLst>
            <a:glow rad="127000">
              <a:schemeClr val="bg1"/>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
        <p:nvSpPr>
          <p:cNvPr id="14348" name="TextBox 38"/>
          <p:cNvSpPr txBox="1">
            <a:spLocks noChangeArrowheads="1"/>
          </p:cNvSpPr>
          <p:nvPr/>
        </p:nvSpPr>
        <p:spPr bwMode="auto">
          <a:xfrm>
            <a:off x="4703763" y="3944938"/>
            <a:ext cx="411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3088">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defTabSz="573088">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defTabSz="573088">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defTabSz="573088">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defTabSz="573088">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spcAft>
                <a:spcPts val="538"/>
              </a:spcAft>
              <a:buFontTx/>
              <a:buNone/>
            </a:pPr>
            <a:r>
              <a:rPr lang="en-US" altLang="en-US" sz="1000">
                <a:solidFill>
                  <a:srgbClr val="000000"/>
                </a:solidFill>
                <a:latin typeface="HP Simplified" pitchFamily="34" charset="0"/>
              </a:rPr>
              <a:t>1..n</a:t>
            </a:r>
          </a:p>
        </p:txBody>
      </p:sp>
      <p:grpSp>
        <p:nvGrpSpPr>
          <p:cNvPr id="15374" name="Group 39"/>
          <p:cNvGrpSpPr>
            <a:grpSpLocks/>
          </p:cNvGrpSpPr>
          <p:nvPr/>
        </p:nvGrpSpPr>
        <p:grpSpPr bwMode="auto">
          <a:xfrm>
            <a:off x="3529013" y="1520825"/>
            <a:ext cx="2200275" cy="801688"/>
            <a:chOff x="577218" y="1657350"/>
            <a:chExt cx="1327782" cy="744811"/>
          </a:xfrm>
          <a:effectLst>
            <a:glow rad="127000">
              <a:schemeClr val="bg1"/>
            </a:glow>
          </a:effectLst>
        </p:grpSpPr>
        <p:sp>
          <p:nvSpPr>
            <p:cNvPr id="41" name="Rounded Rectangle 40"/>
            <p:cNvSpPr/>
            <p:nvPr/>
          </p:nvSpPr>
          <p:spPr>
            <a:xfrm>
              <a:off x="597336" y="1657350"/>
              <a:ext cx="1307664" cy="744811"/>
            </a:xfrm>
            <a:prstGeom prst="roundRect">
              <a:avLst>
                <a:gd name="adj" fmla="val 460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42" name="TextBox 41"/>
            <p:cNvSpPr txBox="1"/>
            <p:nvPr/>
          </p:nvSpPr>
          <p:spPr>
            <a:xfrm>
              <a:off x="583924" y="1885956"/>
              <a:ext cx="1321076" cy="258102"/>
            </a:xfrm>
            <a:prstGeom prst="rect">
              <a:avLst/>
            </a:prstGeom>
            <a:noFill/>
          </p:spPr>
          <p:txBody>
            <a:bodyPr>
              <a:spAutoFit/>
            </a:bodyPr>
            <a:lstStyle/>
            <a:p>
              <a:pPr defTabSz="573603">
                <a:spcAft>
                  <a:spcPts val="533"/>
                </a:spcAft>
                <a:buSzPct val="100000"/>
                <a:defRPr/>
              </a:pPr>
              <a:r>
                <a:rPr lang="en-US" sz="1200" dirty="0">
                  <a:solidFill>
                    <a:schemeClr val="bg1">
                      <a:lumMod val="95000"/>
                    </a:schemeClr>
                  </a:solidFill>
                  <a:latin typeface="HP Simplified" pitchFamily="34" charset="0"/>
                  <a:cs typeface="HP Simplified" pitchFamily="34" charset="0"/>
                </a:rPr>
                <a:t>Collection of Systems</a:t>
              </a:r>
            </a:p>
          </p:txBody>
        </p:sp>
        <p:sp>
          <p:nvSpPr>
            <p:cNvPr id="43" name="TextBox 42"/>
            <p:cNvSpPr txBox="1"/>
            <p:nvPr/>
          </p:nvSpPr>
          <p:spPr>
            <a:xfrm>
              <a:off x="583924" y="1657350"/>
              <a:ext cx="1321076" cy="258103"/>
            </a:xfrm>
            <a:prstGeom prst="rect">
              <a:avLst/>
            </a:prstGeom>
            <a:solidFill>
              <a:schemeClr val="bg2">
                <a:lumMod val="85000"/>
              </a:schemeClr>
            </a:solidFill>
          </p:spPr>
          <p:txBody>
            <a:bodyPr>
              <a:spAutoFit/>
            </a:bodyPr>
            <a:lstStyle/>
            <a:p>
              <a:pPr defTabSz="573603">
                <a:spcAft>
                  <a:spcPts val="533"/>
                </a:spcAft>
                <a:buSzPct val="100000"/>
                <a:defRPr/>
              </a:pPr>
              <a:r>
                <a:rPr lang="en-US" sz="1200" dirty="0">
                  <a:solidFill>
                    <a:schemeClr val="bg1"/>
                  </a:solidFill>
                  <a:latin typeface="HP Simplified" pitchFamily="34" charset="0"/>
                  <a:cs typeface="HP Simplified" pitchFamily="34" charset="0"/>
                </a:rPr>
                <a:t>/redfish/v1/Systems</a:t>
              </a:r>
            </a:p>
          </p:txBody>
        </p:sp>
        <p:sp>
          <p:nvSpPr>
            <p:cNvPr id="44" name="TextBox 43"/>
            <p:cNvSpPr txBox="1"/>
            <p:nvPr/>
          </p:nvSpPr>
          <p:spPr>
            <a:xfrm>
              <a:off x="577218" y="2127835"/>
              <a:ext cx="1327782" cy="228605"/>
            </a:xfrm>
            <a:prstGeom prst="rect">
              <a:avLst/>
            </a:prstGeom>
            <a:noFill/>
          </p:spPr>
          <p:txBody>
            <a:bodyPr>
              <a:spAutoFit/>
            </a:bodyPr>
            <a:lstStyle/>
            <a:p>
              <a:pPr defTabSz="573603">
                <a:spcAft>
                  <a:spcPts val="533"/>
                </a:spcAft>
                <a:buSzPct val="100000"/>
                <a:defRPr/>
              </a:pPr>
              <a:r>
                <a:rPr lang="en-US" sz="1000" dirty="0">
                  <a:solidFill>
                    <a:schemeClr val="bg1">
                      <a:lumMod val="95000"/>
                    </a:schemeClr>
                  </a:solidFill>
                  <a:latin typeface="HP Simplified" pitchFamily="34" charset="0"/>
                  <a:cs typeface="HP Simplified" pitchFamily="34" charset="0"/>
                </a:rPr>
                <a:t>“Logical” view of the system</a:t>
              </a:r>
            </a:p>
          </p:txBody>
        </p:sp>
      </p:grpSp>
      <p:grpSp>
        <p:nvGrpSpPr>
          <p:cNvPr id="15375" name="Group 45"/>
          <p:cNvGrpSpPr>
            <a:grpSpLocks/>
          </p:cNvGrpSpPr>
          <p:nvPr/>
        </p:nvGrpSpPr>
        <p:grpSpPr bwMode="auto">
          <a:xfrm>
            <a:off x="6442075" y="1773238"/>
            <a:ext cx="1878013" cy="906462"/>
            <a:chOff x="577218" y="1657350"/>
            <a:chExt cx="1327782" cy="842241"/>
          </a:xfrm>
          <a:effectLst>
            <a:glow rad="127000">
              <a:schemeClr val="bg1"/>
            </a:glow>
          </a:effectLst>
        </p:grpSpPr>
        <p:sp>
          <p:nvSpPr>
            <p:cNvPr id="47" name="Rounded Rectangle 46"/>
            <p:cNvSpPr/>
            <p:nvPr/>
          </p:nvSpPr>
          <p:spPr>
            <a:xfrm>
              <a:off x="597421" y="1657350"/>
              <a:ext cx="1307579" cy="744889"/>
            </a:xfrm>
            <a:prstGeom prst="roundRect">
              <a:avLst>
                <a:gd name="adj" fmla="val 460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50000"/>
                    <a:lumOff val="50000"/>
                  </a:schemeClr>
                </a:solidFill>
              </a:endParaRPr>
            </a:p>
          </p:txBody>
        </p:sp>
        <p:sp>
          <p:nvSpPr>
            <p:cNvPr id="48" name="TextBox 47"/>
            <p:cNvSpPr txBox="1"/>
            <p:nvPr/>
          </p:nvSpPr>
          <p:spPr>
            <a:xfrm>
              <a:off x="583952" y="1885979"/>
              <a:ext cx="1321048" cy="258131"/>
            </a:xfrm>
            <a:prstGeom prst="rect">
              <a:avLst/>
            </a:prstGeom>
            <a:solidFill>
              <a:schemeClr val="bg2">
                <a:lumMod val="20000"/>
                <a:lumOff val="80000"/>
              </a:schemeClr>
            </a:solidFill>
          </p:spPr>
          <p:txBody>
            <a:bodyPr>
              <a:spAutoFit/>
            </a:bodyPr>
            <a:lstStyle/>
            <a:p>
              <a:pPr defTabSz="573603">
                <a:spcAft>
                  <a:spcPts val="533"/>
                </a:spcAft>
                <a:buSzPct val="100000"/>
                <a:defRPr/>
              </a:pPr>
              <a:r>
                <a:rPr lang="en-US" sz="1200" dirty="0">
                  <a:solidFill>
                    <a:schemeClr val="tx1">
                      <a:lumMod val="50000"/>
                      <a:lumOff val="50000"/>
                    </a:schemeClr>
                  </a:solidFill>
                  <a:latin typeface="HP Simplified" pitchFamily="34" charset="0"/>
                  <a:cs typeface="HP Simplified" pitchFamily="34" charset="0"/>
                </a:rPr>
                <a:t>Server Information</a:t>
              </a:r>
            </a:p>
          </p:txBody>
        </p:sp>
        <p:sp>
          <p:nvSpPr>
            <p:cNvPr id="49" name="TextBox 48"/>
            <p:cNvSpPr txBox="1"/>
            <p:nvPr/>
          </p:nvSpPr>
          <p:spPr>
            <a:xfrm>
              <a:off x="583952" y="1657350"/>
              <a:ext cx="1321048" cy="258130"/>
            </a:xfrm>
            <a:prstGeom prst="rect">
              <a:avLst/>
            </a:prstGeom>
            <a:solidFill>
              <a:schemeClr val="bg2">
                <a:lumMod val="85000"/>
              </a:schemeClr>
            </a:solidFill>
          </p:spPr>
          <p:txBody>
            <a:bodyPr>
              <a:spAutoFit/>
            </a:bodyPr>
            <a:lstStyle/>
            <a:p>
              <a:pPr defTabSz="573603">
                <a:spcAft>
                  <a:spcPts val="533"/>
                </a:spcAft>
                <a:buSzPct val="100000"/>
                <a:defRPr/>
              </a:pPr>
              <a:r>
                <a:rPr lang="en-US" sz="1200" dirty="0">
                  <a:solidFill>
                    <a:schemeClr val="bg1"/>
                  </a:solidFill>
                  <a:latin typeface="HP Simplified" pitchFamily="34" charset="0"/>
                  <a:cs typeface="HP Simplified" pitchFamily="34" charset="0"/>
                </a:rPr>
                <a:t>/redfish/v1/Systems/&lt;id&gt;</a:t>
              </a:r>
            </a:p>
          </p:txBody>
        </p:sp>
        <p:sp>
          <p:nvSpPr>
            <p:cNvPr id="50" name="TextBox 49"/>
            <p:cNvSpPr txBox="1"/>
            <p:nvPr/>
          </p:nvSpPr>
          <p:spPr>
            <a:xfrm>
              <a:off x="577218" y="2127884"/>
              <a:ext cx="1327782" cy="371707"/>
            </a:xfrm>
            <a:prstGeom prst="rect">
              <a:avLst/>
            </a:prstGeom>
            <a:solidFill>
              <a:schemeClr val="bg2">
                <a:lumMod val="20000"/>
                <a:lumOff val="80000"/>
              </a:schemeClr>
            </a:solidFill>
          </p:spPr>
          <p:txBody>
            <a:bodyPr>
              <a:spAutoFit/>
            </a:bodyPr>
            <a:lstStyle/>
            <a:p>
              <a:pPr defTabSz="573603">
                <a:spcAft>
                  <a:spcPts val="533"/>
                </a:spcAft>
                <a:buSzPct val="100000"/>
                <a:defRPr/>
              </a:pPr>
              <a:r>
                <a:rPr lang="en-US" sz="1000" dirty="0">
                  <a:solidFill>
                    <a:schemeClr val="tx1">
                      <a:lumMod val="50000"/>
                      <a:lumOff val="50000"/>
                    </a:schemeClr>
                  </a:solidFill>
                  <a:latin typeface="HP Simplified" pitchFamily="34" charset="0"/>
                  <a:cs typeface="HP Simplified" pitchFamily="34" charset="0"/>
                </a:rPr>
                <a:t>Model #, Serial #, Boot Order, NIC MAC, status, etc.</a:t>
              </a:r>
            </a:p>
          </p:txBody>
        </p:sp>
      </p:grpSp>
      <p:sp>
        <p:nvSpPr>
          <p:cNvPr id="14351" name="TextBox 50"/>
          <p:cNvSpPr txBox="1">
            <a:spLocks noChangeArrowheads="1"/>
          </p:cNvSpPr>
          <p:nvPr/>
        </p:nvSpPr>
        <p:spPr bwMode="auto">
          <a:xfrm>
            <a:off x="3036888" y="5099050"/>
            <a:ext cx="411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3088">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defTabSz="573088">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defTabSz="573088">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defTabSz="573088">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defTabSz="573088">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spcAft>
                <a:spcPts val="538"/>
              </a:spcAft>
              <a:buFontTx/>
              <a:buNone/>
            </a:pPr>
            <a:r>
              <a:rPr lang="en-US" altLang="en-US" sz="1000">
                <a:solidFill>
                  <a:srgbClr val="000000"/>
                </a:solidFill>
                <a:latin typeface="HP Simplified" pitchFamily="34" charset="0"/>
              </a:rPr>
              <a:t>1..n</a:t>
            </a:r>
          </a:p>
        </p:txBody>
      </p:sp>
      <p:cxnSp>
        <p:nvCxnSpPr>
          <p:cNvPr id="54" name="Straight Arrow Connector 53"/>
          <p:cNvCxnSpPr>
            <a:stCxn id="42" idx="3"/>
            <a:endCxn id="48" idx="1"/>
          </p:cNvCxnSpPr>
          <p:nvPr/>
        </p:nvCxnSpPr>
        <p:spPr>
          <a:xfrm>
            <a:off x="5729288" y="1906588"/>
            <a:ext cx="722312" cy="250825"/>
          </a:xfrm>
          <a:prstGeom prst="straightConnector1">
            <a:avLst/>
          </a:prstGeom>
          <a:ln>
            <a:tailEnd type="triangle"/>
          </a:ln>
          <a:effectLst>
            <a:glow rad="127000">
              <a:schemeClr val="bg1"/>
            </a:glow>
          </a:effectLst>
        </p:spPr>
        <p:style>
          <a:lnRef idx="1">
            <a:schemeClr val="dk1"/>
          </a:lnRef>
          <a:fillRef idx="0">
            <a:schemeClr val="dk1"/>
          </a:fillRef>
          <a:effectRef idx="0">
            <a:schemeClr val="dk1"/>
          </a:effectRef>
          <a:fontRef idx="minor">
            <a:schemeClr val="tx1"/>
          </a:fontRef>
        </p:style>
      </p:cxnSp>
      <p:sp>
        <p:nvSpPr>
          <p:cNvPr id="14353" name="TextBox 54"/>
          <p:cNvSpPr txBox="1">
            <a:spLocks noChangeArrowheads="1"/>
          </p:cNvSpPr>
          <p:nvPr/>
        </p:nvSpPr>
        <p:spPr bwMode="auto">
          <a:xfrm>
            <a:off x="5894388" y="2051050"/>
            <a:ext cx="411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73088">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defTabSz="573088">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defTabSz="573088">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defTabSz="573088">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defTabSz="573088">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defTabSz="573088"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spcAft>
                <a:spcPts val="538"/>
              </a:spcAft>
              <a:buFontTx/>
              <a:buNone/>
            </a:pPr>
            <a:r>
              <a:rPr lang="en-US" altLang="en-US" sz="1000">
                <a:solidFill>
                  <a:srgbClr val="000000"/>
                </a:solidFill>
                <a:latin typeface="HP Simplified" pitchFamily="34" charset="0"/>
              </a:rPr>
              <a:t>1..n</a:t>
            </a:r>
          </a:p>
        </p:txBody>
      </p:sp>
      <p:sp>
        <p:nvSpPr>
          <p:cNvPr id="14359" name="Rectangle 14358"/>
          <p:cNvSpPr/>
          <p:nvPr/>
        </p:nvSpPr>
        <p:spPr bwMode="auto">
          <a:xfrm>
            <a:off x="6689725" y="2733675"/>
            <a:ext cx="884238" cy="231775"/>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a:lstStyle/>
          <a:p>
            <a:pPr>
              <a:defRPr/>
            </a:pPr>
            <a:r>
              <a:rPr lang="en-US" sz="1050" dirty="0">
                <a:solidFill>
                  <a:schemeClr val="bg2">
                    <a:lumMod val="60000"/>
                    <a:lumOff val="40000"/>
                  </a:schemeClr>
                </a:solidFill>
                <a:latin typeface="Arial" charset="0"/>
                <a:ea typeface="ＭＳ Ｐゴシック" pitchFamily="48" charset="-128"/>
              </a:rPr>
              <a:t>Processors</a:t>
            </a:r>
          </a:p>
        </p:txBody>
      </p:sp>
      <p:sp>
        <p:nvSpPr>
          <p:cNvPr id="82" name="Rectangle 81"/>
          <p:cNvSpPr/>
          <p:nvPr/>
        </p:nvSpPr>
        <p:spPr bwMode="auto">
          <a:xfrm>
            <a:off x="7254875" y="2989263"/>
            <a:ext cx="884238" cy="233362"/>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a:lstStyle/>
          <a:p>
            <a:pPr>
              <a:defRPr/>
            </a:pPr>
            <a:r>
              <a:rPr lang="en-US" sz="1050" dirty="0">
                <a:solidFill>
                  <a:schemeClr val="bg2">
                    <a:lumMod val="60000"/>
                    <a:lumOff val="40000"/>
                  </a:schemeClr>
                </a:solidFill>
                <a:latin typeface="Arial" charset="0"/>
                <a:ea typeface="ＭＳ Ｐゴシック" pitchFamily="48" charset="-128"/>
              </a:rPr>
              <a:t>Disks</a:t>
            </a:r>
          </a:p>
        </p:txBody>
      </p:sp>
      <p:sp>
        <p:nvSpPr>
          <p:cNvPr id="83" name="Rectangle 82"/>
          <p:cNvSpPr/>
          <p:nvPr/>
        </p:nvSpPr>
        <p:spPr bwMode="auto">
          <a:xfrm>
            <a:off x="7613650" y="3297238"/>
            <a:ext cx="884238" cy="231775"/>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a:lstStyle/>
          <a:p>
            <a:pPr>
              <a:defRPr/>
            </a:pPr>
            <a:r>
              <a:rPr lang="en-US" sz="1050" dirty="0">
                <a:solidFill>
                  <a:schemeClr val="bg2">
                    <a:lumMod val="60000"/>
                    <a:lumOff val="40000"/>
                  </a:schemeClr>
                </a:solidFill>
                <a:latin typeface="Arial" charset="0"/>
                <a:ea typeface="ＭＳ Ｐゴシック" pitchFamily="48" charset="-128"/>
              </a:rPr>
              <a:t>NICs</a:t>
            </a:r>
          </a:p>
        </p:txBody>
      </p:sp>
      <p:sp>
        <p:nvSpPr>
          <p:cNvPr id="84" name="Rectangle 83"/>
          <p:cNvSpPr/>
          <p:nvPr/>
        </p:nvSpPr>
        <p:spPr bwMode="auto">
          <a:xfrm>
            <a:off x="6008688" y="4749800"/>
            <a:ext cx="884237" cy="231775"/>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a:lstStyle/>
          <a:p>
            <a:pPr>
              <a:defRPr/>
            </a:pPr>
            <a:r>
              <a:rPr lang="en-US" sz="1050" dirty="0">
                <a:solidFill>
                  <a:schemeClr val="bg2">
                    <a:lumMod val="60000"/>
                    <a:lumOff val="40000"/>
                  </a:schemeClr>
                </a:solidFill>
                <a:latin typeface="Arial" charset="0"/>
                <a:ea typeface="ＭＳ Ｐゴシック" pitchFamily="48" charset="-128"/>
              </a:rPr>
              <a:t>Power</a:t>
            </a:r>
          </a:p>
        </p:txBody>
      </p:sp>
      <p:sp>
        <p:nvSpPr>
          <p:cNvPr id="85" name="Rectangle 84"/>
          <p:cNvSpPr/>
          <p:nvPr/>
        </p:nvSpPr>
        <p:spPr bwMode="auto">
          <a:xfrm>
            <a:off x="7034213" y="4786313"/>
            <a:ext cx="884237" cy="233362"/>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a:lstStyle/>
          <a:p>
            <a:pPr>
              <a:defRPr/>
            </a:pPr>
            <a:r>
              <a:rPr lang="en-US" sz="1050" dirty="0">
                <a:solidFill>
                  <a:schemeClr val="bg2">
                    <a:lumMod val="60000"/>
                    <a:lumOff val="40000"/>
                  </a:schemeClr>
                </a:solidFill>
                <a:latin typeface="Arial" charset="0"/>
                <a:ea typeface="ＭＳ Ｐゴシック" pitchFamily="48" charset="-128"/>
              </a:rPr>
              <a:t>Thermal</a:t>
            </a:r>
          </a:p>
        </p:txBody>
      </p:sp>
      <p:sp>
        <p:nvSpPr>
          <p:cNvPr id="87" name="Rectangle 86"/>
          <p:cNvSpPr/>
          <p:nvPr/>
        </p:nvSpPr>
        <p:spPr bwMode="auto">
          <a:xfrm>
            <a:off x="4468813" y="5853113"/>
            <a:ext cx="884237" cy="231775"/>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a:lstStyle/>
          <a:p>
            <a:pPr>
              <a:defRPr/>
            </a:pPr>
            <a:r>
              <a:rPr lang="en-US" sz="1050" dirty="0">
                <a:solidFill>
                  <a:schemeClr val="bg2">
                    <a:lumMod val="60000"/>
                    <a:lumOff val="40000"/>
                  </a:schemeClr>
                </a:solidFill>
                <a:latin typeface="Arial" charset="0"/>
                <a:ea typeface="ＭＳ Ｐゴシック" pitchFamily="48" charset="-128"/>
              </a:rPr>
              <a:t>Services</a:t>
            </a:r>
          </a:p>
        </p:txBody>
      </p:sp>
      <p:sp>
        <p:nvSpPr>
          <p:cNvPr id="88" name="Rectangle 87"/>
          <p:cNvSpPr/>
          <p:nvPr/>
        </p:nvSpPr>
        <p:spPr bwMode="auto">
          <a:xfrm>
            <a:off x="5576888" y="5878513"/>
            <a:ext cx="884237" cy="231775"/>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a:lstStyle/>
          <a:p>
            <a:pPr>
              <a:defRPr/>
            </a:pPr>
            <a:r>
              <a:rPr lang="en-US" sz="1050" dirty="0">
                <a:solidFill>
                  <a:schemeClr val="bg2">
                    <a:lumMod val="60000"/>
                    <a:lumOff val="40000"/>
                  </a:schemeClr>
                </a:solidFill>
                <a:latin typeface="Arial" charset="0"/>
                <a:ea typeface="ＭＳ Ｐゴシック" pitchFamily="48" charset="-128"/>
              </a:rPr>
              <a:t>Logs</a:t>
            </a:r>
          </a:p>
        </p:txBody>
      </p:sp>
      <p:cxnSp>
        <p:nvCxnSpPr>
          <p:cNvPr id="14361" name="Straight Arrow Connector 14360"/>
          <p:cNvCxnSpPr>
            <a:cxnSpLocks noChangeShapeType="1"/>
            <a:endCxn id="14359" idx="3"/>
          </p:cNvCxnSpPr>
          <p:nvPr/>
        </p:nvCxnSpPr>
        <p:spPr bwMode="auto">
          <a:xfrm flipH="1">
            <a:off x="7573963" y="2676525"/>
            <a:ext cx="179387" cy="1730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2" name="Straight Arrow Connector 90"/>
          <p:cNvCxnSpPr>
            <a:cxnSpLocks noChangeShapeType="1"/>
          </p:cNvCxnSpPr>
          <p:nvPr/>
        </p:nvCxnSpPr>
        <p:spPr bwMode="auto">
          <a:xfrm flipH="1">
            <a:off x="7786688" y="2686050"/>
            <a:ext cx="152400" cy="29368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3" name="Straight Arrow Connector 93"/>
          <p:cNvCxnSpPr>
            <a:cxnSpLocks noChangeShapeType="1"/>
          </p:cNvCxnSpPr>
          <p:nvPr/>
        </p:nvCxnSpPr>
        <p:spPr bwMode="auto">
          <a:xfrm>
            <a:off x="8102600" y="2695575"/>
            <a:ext cx="211138" cy="5429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4" name="Straight Arrow Connector 96"/>
          <p:cNvCxnSpPr>
            <a:cxnSpLocks noChangeShapeType="1"/>
          </p:cNvCxnSpPr>
          <p:nvPr/>
        </p:nvCxnSpPr>
        <p:spPr bwMode="auto">
          <a:xfrm>
            <a:off x="6091238" y="4530725"/>
            <a:ext cx="120650" cy="16986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5" name="Straight Arrow Connector 97"/>
          <p:cNvCxnSpPr>
            <a:cxnSpLocks noChangeShapeType="1"/>
          </p:cNvCxnSpPr>
          <p:nvPr/>
        </p:nvCxnSpPr>
        <p:spPr bwMode="auto">
          <a:xfrm>
            <a:off x="7234238" y="4535488"/>
            <a:ext cx="160337" cy="2238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6" name="Straight Arrow Connector 98"/>
          <p:cNvCxnSpPr>
            <a:cxnSpLocks noChangeShapeType="1"/>
          </p:cNvCxnSpPr>
          <p:nvPr/>
        </p:nvCxnSpPr>
        <p:spPr bwMode="auto">
          <a:xfrm>
            <a:off x="4356100" y="5726113"/>
            <a:ext cx="252413" cy="1428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7" name="Straight Arrow Connector 99"/>
          <p:cNvCxnSpPr>
            <a:cxnSpLocks noChangeShapeType="1"/>
          </p:cNvCxnSpPr>
          <p:nvPr/>
        </p:nvCxnSpPr>
        <p:spPr bwMode="auto">
          <a:xfrm>
            <a:off x="5397500" y="5691188"/>
            <a:ext cx="314325" cy="1778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 name="Straight Connector 58"/>
          <p:cNvCxnSpPr/>
          <p:nvPr/>
        </p:nvCxnSpPr>
        <p:spPr bwMode="auto">
          <a:xfrm flipH="1">
            <a:off x="6326188" y="2695575"/>
            <a:ext cx="277812" cy="1041400"/>
          </a:xfrm>
          <a:prstGeom prst="line">
            <a:avLst/>
          </a:prstGeom>
          <a:solidFill>
            <a:schemeClr val="accent1"/>
          </a:solidFill>
          <a:ln w="9525" cap="flat" cmpd="sng" algn="ctr">
            <a:solidFill>
              <a:schemeClr val="bg2">
                <a:lumMod val="60000"/>
                <a:lumOff val="40000"/>
              </a:schemeClr>
            </a:solidFill>
            <a:prstDash val="dash"/>
            <a:round/>
            <a:headEnd type="none" w="med" len="med"/>
            <a:tailEnd type="none" w="med" len="med"/>
          </a:ln>
          <a:effectLst/>
        </p:spPr>
      </p:cxnSp>
      <p:cxnSp>
        <p:nvCxnSpPr>
          <p:cNvPr id="106" name="Straight Connector 105"/>
          <p:cNvCxnSpPr>
            <a:stCxn id="50" idx="1"/>
            <a:endCxn id="33" idx="0"/>
          </p:cNvCxnSpPr>
          <p:nvPr/>
        </p:nvCxnSpPr>
        <p:spPr bwMode="auto">
          <a:xfrm flipH="1">
            <a:off x="4729163" y="2479675"/>
            <a:ext cx="1712912" cy="2479675"/>
          </a:xfrm>
          <a:prstGeom prst="line">
            <a:avLst/>
          </a:prstGeom>
          <a:solidFill>
            <a:schemeClr val="accent1"/>
          </a:solidFill>
          <a:ln w="9525" cap="flat" cmpd="sng" algn="ctr">
            <a:solidFill>
              <a:schemeClr val="bg2">
                <a:lumMod val="60000"/>
                <a:lumOff val="40000"/>
              </a:schemeClr>
            </a:solidFill>
            <a:prstDash val="dash"/>
            <a:round/>
            <a:headEnd type="none" w="med" len="med"/>
            <a:tailEnd type="none" w="med" len="med"/>
          </a:ln>
          <a:effectLst/>
        </p:spPr>
      </p:cxnSp>
      <p:cxnSp>
        <p:nvCxnSpPr>
          <p:cNvPr id="116" name="Straight Arrow Connector 115"/>
          <p:cNvCxnSpPr/>
          <p:nvPr/>
        </p:nvCxnSpPr>
        <p:spPr>
          <a:xfrm flipV="1">
            <a:off x="2372775" y="1788301"/>
            <a:ext cx="1165225" cy="217488"/>
          </a:xfrm>
          <a:prstGeom prst="straightConnector1">
            <a:avLst/>
          </a:prstGeom>
          <a:ln>
            <a:tailEnd type="triangle"/>
          </a:ln>
          <a:effectLst>
            <a:glow rad="127000">
              <a:schemeClr val="bg1"/>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118" name="Straight Arrow Connector 117"/>
          <p:cNvCxnSpPr>
            <a:stCxn id="8" idx="3"/>
            <a:endCxn id="12" idx="1"/>
          </p:cNvCxnSpPr>
          <p:nvPr/>
        </p:nvCxnSpPr>
        <p:spPr>
          <a:xfrm>
            <a:off x="2357438" y="2174875"/>
            <a:ext cx="1040382" cy="704039"/>
          </a:xfrm>
          <a:prstGeom prst="straightConnector1">
            <a:avLst/>
          </a:prstGeom>
          <a:ln>
            <a:tailEnd type="triangle"/>
          </a:ln>
          <a:effectLst>
            <a:glow rad="127000">
              <a:schemeClr val="bg1"/>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14372" name="Straight Arrow Connector 14360"/>
          <p:cNvCxnSpPr>
            <a:cxnSpLocks noChangeShapeType="1"/>
            <a:endCxn id="71" idx="0"/>
          </p:cNvCxnSpPr>
          <p:nvPr/>
        </p:nvCxnSpPr>
        <p:spPr bwMode="auto">
          <a:xfrm flipH="1">
            <a:off x="595313" y="2343150"/>
            <a:ext cx="334962" cy="1682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73" name="Straight Arrow Connector 14360"/>
          <p:cNvCxnSpPr>
            <a:cxnSpLocks noChangeShapeType="1"/>
            <a:endCxn id="75" idx="0"/>
          </p:cNvCxnSpPr>
          <p:nvPr/>
        </p:nvCxnSpPr>
        <p:spPr bwMode="auto">
          <a:xfrm flipH="1">
            <a:off x="920750" y="2309813"/>
            <a:ext cx="312738" cy="4762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74" name="Straight Arrow Connector 14360"/>
          <p:cNvCxnSpPr>
            <a:cxnSpLocks noChangeShapeType="1"/>
          </p:cNvCxnSpPr>
          <p:nvPr/>
        </p:nvCxnSpPr>
        <p:spPr bwMode="auto">
          <a:xfrm flipH="1">
            <a:off x="1355725" y="2335213"/>
            <a:ext cx="231775" cy="76041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75" name="Straight Arrow Connector 14360"/>
          <p:cNvCxnSpPr>
            <a:cxnSpLocks noChangeShapeType="1"/>
          </p:cNvCxnSpPr>
          <p:nvPr/>
        </p:nvCxnSpPr>
        <p:spPr bwMode="auto">
          <a:xfrm>
            <a:off x="1692275" y="2317750"/>
            <a:ext cx="157163" cy="10953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 name="Rectangle 70"/>
          <p:cNvSpPr/>
          <p:nvPr/>
        </p:nvSpPr>
        <p:spPr bwMode="auto">
          <a:xfrm>
            <a:off x="266700" y="2511425"/>
            <a:ext cx="655638" cy="231775"/>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a:lstStyle/>
          <a:p>
            <a:pPr>
              <a:defRPr/>
            </a:pPr>
            <a:r>
              <a:rPr lang="en-US" sz="1000" dirty="0">
                <a:solidFill>
                  <a:schemeClr val="bg1">
                    <a:lumMod val="95000"/>
                  </a:schemeClr>
                </a:solidFill>
                <a:latin typeface="HP Simplified" pitchFamily="34" charset="0"/>
                <a:cs typeface="HP Simplified" pitchFamily="34" charset="0"/>
              </a:rPr>
              <a:t>Sessions</a:t>
            </a:r>
          </a:p>
        </p:txBody>
      </p:sp>
      <p:sp>
        <p:nvSpPr>
          <p:cNvPr id="75" name="Rectangle 74"/>
          <p:cNvSpPr/>
          <p:nvPr/>
        </p:nvSpPr>
        <p:spPr bwMode="auto">
          <a:xfrm>
            <a:off x="560388" y="2786063"/>
            <a:ext cx="719137" cy="231775"/>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a:lstStyle/>
          <a:p>
            <a:pPr>
              <a:defRPr/>
            </a:pPr>
            <a:r>
              <a:rPr lang="en-US" sz="1000" dirty="0">
                <a:solidFill>
                  <a:schemeClr val="bg1">
                    <a:lumMod val="95000"/>
                  </a:schemeClr>
                </a:solidFill>
                <a:latin typeface="HP Simplified" pitchFamily="34" charset="0"/>
                <a:cs typeface="HP Simplified" pitchFamily="34" charset="0"/>
              </a:rPr>
              <a:t>Accounts</a:t>
            </a:r>
          </a:p>
        </p:txBody>
      </p:sp>
      <p:sp>
        <p:nvSpPr>
          <p:cNvPr id="78" name="Rectangle 77"/>
          <p:cNvSpPr/>
          <p:nvPr/>
        </p:nvSpPr>
        <p:spPr bwMode="auto">
          <a:xfrm>
            <a:off x="949325" y="3095625"/>
            <a:ext cx="703263" cy="231775"/>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a:lstStyle/>
          <a:p>
            <a:pPr>
              <a:defRPr/>
            </a:pPr>
            <a:r>
              <a:rPr lang="en-US" sz="1000" dirty="0">
                <a:solidFill>
                  <a:schemeClr val="bg1">
                    <a:lumMod val="95000"/>
                  </a:schemeClr>
                </a:solidFill>
                <a:latin typeface="HP Simplified" pitchFamily="34" charset="0"/>
                <a:cs typeface="HP Simplified" pitchFamily="34" charset="0"/>
              </a:rPr>
              <a:t>Schemas</a:t>
            </a:r>
          </a:p>
        </p:txBody>
      </p:sp>
      <p:sp>
        <p:nvSpPr>
          <p:cNvPr id="86" name="Rectangle 85"/>
          <p:cNvSpPr/>
          <p:nvPr/>
        </p:nvSpPr>
        <p:spPr bwMode="auto">
          <a:xfrm>
            <a:off x="1471613" y="3406775"/>
            <a:ext cx="661987" cy="231775"/>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a:lstStyle/>
          <a:p>
            <a:pPr>
              <a:defRPr/>
            </a:pPr>
            <a:r>
              <a:rPr lang="en-US" sz="1000" dirty="0">
                <a:solidFill>
                  <a:schemeClr val="bg1">
                    <a:lumMod val="95000"/>
                  </a:schemeClr>
                </a:solidFill>
                <a:latin typeface="HP Simplified" pitchFamily="34" charset="0"/>
                <a:cs typeface="HP Simplified" pitchFamily="34" charset="0"/>
              </a:rPr>
              <a:t>Events</a:t>
            </a:r>
          </a:p>
        </p:txBody>
      </p:sp>
    </p:spTree>
    <p:extLst>
      <p:ext uri="{BB962C8B-B14F-4D97-AF65-F5344CB8AC3E}">
        <p14:creationId xmlns:p14="http://schemas.microsoft.com/office/powerpoint/2010/main" val="2610559397"/>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u="sng" dirty="0" smtClean="0"/>
              <a:t>More on Redfish:</a:t>
            </a:r>
          </a:p>
        </p:txBody>
      </p:sp>
      <p:sp>
        <p:nvSpPr>
          <p:cNvPr id="2" name="Content Placeholder 1"/>
          <p:cNvSpPr>
            <a:spLocks noGrp="1"/>
          </p:cNvSpPr>
          <p:nvPr>
            <p:ph sz="half" idx="1"/>
          </p:nvPr>
        </p:nvSpPr>
        <p:spPr>
          <a:xfrm>
            <a:off x="304800" y="1600200"/>
            <a:ext cx="4191000" cy="1905000"/>
          </a:xfrm>
        </p:spPr>
        <p:txBody>
          <a:bodyPr/>
          <a:lstStyle/>
          <a:p>
            <a:pPr>
              <a:defRPr/>
            </a:pPr>
            <a:r>
              <a:rPr lang="en-US" sz="1800" dirty="0"/>
              <a:t>Join the SPMF</a:t>
            </a:r>
          </a:p>
          <a:p>
            <a:pPr lvl="1">
              <a:defRPr/>
            </a:pPr>
            <a:r>
              <a:rPr lang="en-US" sz="1400" dirty="0"/>
              <a:t>Help shape the standard</a:t>
            </a:r>
          </a:p>
          <a:p>
            <a:pPr lvl="1">
              <a:defRPr/>
            </a:pPr>
            <a:r>
              <a:rPr lang="en-US" sz="1400" u="sng" dirty="0">
                <a:solidFill>
                  <a:schemeClr val="accent2">
                    <a:lumMod val="50000"/>
                  </a:schemeClr>
                </a:solidFill>
                <a:hlinkClick r:id="rId2"/>
              </a:rPr>
              <a:t>http://www.dmtf.org/join/spmf</a:t>
            </a:r>
            <a:endParaRPr lang="en-US" sz="1400" u="sng" dirty="0">
              <a:solidFill>
                <a:schemeClr val="accent2">
                  <a:lumMod val="50000"/>
                </a:schemeClr>
              </a:solidFill>
            </a:endParaRPr>
          </a:p>
          <a:p>
            <a:pPr>
              <a:defRPr/>
            </a:pPr>
            <a:r>
              <a:rPr lang="en-US" sz="1800" dirty="0"/>
              <a:t>We want your Feedback</a:t>
            </a:r>
          </a:p>
          <a:p>
            <a:pPr lvl="1">
              <a:defRPr/>
            </a:pPr>
            <a:r>
              <a:rPr lang="en-US" sz="1400" dirty="0" smtClean="0"/>
              <a:t>On the Standard or Works in Progress</a:t>
            </a:r>
          </a:p>
          <a:p>
            <a:pPr lvl="1">
              <a:defRPr/>
            </a:pPr>
            <a:r>
              <a:rPr lang="en-US" sz="1400" u="sng" dirty="0">
                <a:solidFill>
                  <a:schemeClr val="accent2">
                    <a:lumMod val="50000"/>
                  </a:schemeClr>
                </a:solidFill>
                <a:hlinkClick r:id="rId3"/>
              </a:rPr>
              <a:t>http://www.dmtf.org/standards/feedback</a:t>
            </a:r>
            <a:r>
              <a:rPr lang="en-US" sz="1400" u="sng" dirty="0">
                <a:solidFill>
                  <a:schemeClr val="accent2">
                    <a:lumMod val="50000"/>
                  </a:schemeClr>
                </a:solidFill>
              </a:rPr>
              <a:t>  </a:t>
            </a:r>
          </a:p>
          <a:p>
            <a:pPr lvl="1">
              <a:defRPr/>
            </a:pPr>
            <a:endParaRPr lang="en-US" sz="1400" dirty="0"/>
          </a:p>
          <a:p>
            <a:endParaRPr lang="en-US" dirty="0"/>
          </a:p>
        </p:txBody>
      </p:sp>
      <p:sp>
        <p:nvSpPr>
          <p:cNvPr id="4" name="Content Placeholder 3"/>
          <p:cNvSpPr>
            <a:spLocks noGrp="1"/>
          </p:cNvSpPr>
          <p:nvPr>
            <p:ph sz="half" idx="2"/>
          </p:nvPr>
        </p:nvSpPr>
        <p:spPr>
          <a:xfrm>
            <a:off x="375138" y="3513992"/>
            <a:ext cx="7397262" cy="4572000"/>
          </a:xfrm>
        </p:spPr>
        <p:txBody>
          <a:bodyPr/>
          <a:lstStyle/>
          <a:p>
            <a:pPr>
              <a:defRPr/>
            </a:pPr>
            <a:r>
              <a:rPr lang="en-US" sz="1800" dirty="0"/>
              <a:t>Redfish Standards</a:t>
            </a:r>
          </a:p>
          <a:p>
            <a:pPr lvl="1">
              <a:defRPr/>
            </a:pPr>
            <a:r>
              <a:rPr lang="en-US" sz="1400" dirty="0"/>
              <a:t>Schemas, Specs, Mockups, White Papers,  FAQ, Educational Material &amp; more</a:t>
            </a:r>
          </a:p>
          <a:p>
            <a:pPr lvl="1">
              <a:defRPr/>
            </a:pPr>
            <a:r>
              <a:rPr lang="en-US" altLang="en-US" sz="1400" u="sng" dirty="0">
                <a:solidFill>
                  <a:schemeClr val="accent2">
                    <a:lumMod val="50000"/>
                  </a:schemeClr>
                </a:solidFill>
              </a:rPr>
              <a:t>http://www.dmtf.org/standards/redfish</a:t>
            </a:r>
            <a:endParaRPr lang="en-US" sz="1400" u="sng" dirty="0">
              <a:solidFill>
                <a:schemeClr val="accent2">
                  <a:lumMod val="50000"/>
                </a:schemeClr>
              </a:solidFill>
            </a:endParaRPr>
          </a:p>
          <a:p>
            <a:pPr>
              <a:defRPr/>
            </a:pPr>
            <a:r>
              <a:rPr lang="en-US" altLang="en-US" sz="1800" dirty="0"/>
              <a:t>Redfish Developer Portal</a:t>
            </a:r>
          </a:p>
          <a:p>
            <a:pPr lvl="1">
              <a:defRPr/>
            </a:pPr>
            <a:r>
              <a:rPr lang="en-US" altLang="en-US" sz="1400" dirty="0"/>
              <a:t>Redfish Interactive Explorer, Hosted Schema at Namespace &amp; other links</a:t>
            </a:r>
          </a:p>
          <a:p>
            <a:pPr lvl="1">
              <a:defRPr/>
            </a:pPr>
            <a:r>
              <a:rPr lang="en-US" altLang="en-US" sz="1400" u="sng" dirty="0">
                <a:solidFill>
                  <a:schemeClr val="accent2">
                    <a:lumMod val="50000"/>
                  </a:schemeClr>
                </a:solidFill>
              </a:rPr>
              <a:t>http://redfish.dmtf.org</a:t>
            </a:r>
          </a:p>
          <a:p>
            <a:pPr>
              <a:defRPr/>
            </a:pPr>
            <a:r>
              <a:rPr lang="en-US" altLang="en-US" sz="1800" dirty="0"/>
              <a:t>SPMF (WG that defines Redfish)</a:t>
            </a:r>
          </a:p>
          <a:p>
            <a:pPr lvl="1"/>
            <a:r>
              <a:rPr lang="en-US" sz="1400" dirty="0"/>
              <a:t>Companies involved, Upcoming Schedules &amp; Future work, Charter, Information on joining.</a:t>
            </a:r>
          </a:p>
          <a:p>
            <a:pPr lvl="1">
              <a:defRPr/>
            </a:pPr>
            <a:r>
              <a:rPr lang="en-US" altLang="en-US" sz="1400" u="sng" dirty="0">
                <a:solidFill>
                  <a:schemeClr val="accent2">
                    <a:lumMod val="50000"/>
                  </a:schemeClr>
                </a:solidFill>
              </a:rPr>
              <a:t>http://www.dmtf.org/standards/spmf</a:t>
            </a:r>
          </a:p>
          <a:p>
            <a:pPr lvl="1"/>
            <a:endParaRPr lang="en-US" altLang="en-US" sz="1600" dirty="0"/>
          </a:p>
          <a:p>
            <a:endParaRPr lang="en-US" dirty="0"/>
          </a:p>
        </p:txBody>
      </p:sp>
      <p:sp>
        <p:nvSpPr>
          <p:cNvPr id="5" name="Content Placeholder 2"/>
          <p:cNvSpPr txBox="1">
            <a:spLocks/>
          </p:cNvSpPr>
          <p:nvPr/>
        </p:nvSpPr>
        <p:spPr>
          <a:xfrm>
            <a:off x="1143000" y="1066800"/>
            <a:ext cx="5255220" cy="4343400"/>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000">
                <a:solidFill>
                  <a:srgbClr val="1B1F95"/>
                </a:solidFill>
                <a:latin typeface="+mn-lt"/>
                <a:ea typeface="+mn-ea"/>
                <a:cs typeface="ＭＳ Ｐゴシック" charset="0"/>
              </a:defRPr>
            </a:lvl1pPr>
            <a:lvl2pPr marL="742950" indent="-285750" algn="l" rtl="0" eaLnBrk="0" fontAlgn="base" hangingPunct="0">
              <a:spcBef>
                <a:spcPct val="20000"/>
              </a:spcBef>
              <a:spcAft>
                <a:spcPct val="0"/>
              </a:spcAft>
              <a:buFont typeface="Times" panose="02020603050405020304" pitchFamily="18" charset="0"/>
              <a:buChar char="•"/>
              <a:defRPr>
                <a:solidFill>
                  <a:srgbClr val="5B5B5B"/>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1B1F95"/>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1400">
                <a:solidFill>
                  <a:srgbClr val="5B5B5B"/>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1400">
                <a:solidFill>
                  <a:srgbClr val="1B1F95"/>
                </a:solidFill>
                <a:latin typeface="+mn-lt"/>
                <a:ea typeface="+mn-ea"/>
              </a:defRPr>
            </a:lvl5pPr>
            <a:lvl6pPr marL="2514600" indent="-228600" algn="l" rtl="0" fontAlgn="base">
              <a:spcBef>
                <a:spcPct val="20000"/>
              </a:spcBef>
              <a:spcAft>
                <a:spcPct val="0"/>
              </a:spcAft>
              <a:buFont typeface="Times" pitchFamily="48" charset="0"/>
              <a:buChar char="•"/>
              <a:defRPr sz="1400">
                <a:solidFill>
                  <a:srgbClr val="1B1F95"/>
                </a:solidFill>
                <a:latin typeface="+mn-lt"/>
                <a:ea typeface="+mn-ea"/>
              </a:defRPr>
            </a:lvl6pPr>
            <a:lvl7pPr marL="2971800" indent="-228600" algn="l" rtl="0" fontAlgn="base">
              <a:spcBef>
                <a:spcPct val="20000"/>
              </a:spcBef>
              <a:spcAft>
                <a:spcPct val="0"/>
              </a:spcAft>
              <a:buFont typeface="Times" pitchFamily="48" charset="0"/>
              <a:buChar char="•"/>
              <a:defRPr sz="1400">
                <a:solidFill>
                  <a:srgbClr val="1B1F95"/>
                </a:solidFill>
                <a:latin typeface="+mn-lt"/>
                <a:ea typeface="+mn-ea"/>
              </a:defRPr>
            </a:lvl7pPr>
            <a:lvl8pPr marL="3429000" indent="-228600" algn="l" rtl="0" fontAlgn="base">
              <a:spcBef>
                <a:spcPct val="20000"/>
              </a:spcBef>
              <a:spcAft>
                <a:spcPct val="0"/>
              </a:spcAft>
              <a:buFont typeface="Times" pitchFamily="48" charset="0"/>
              <a:buChar char="•"/>
              <a:defRPr sz="1400">
                <a:solidFill>
                  <a:srgbClr val="1B1F95"/>
                </a:solidFill>
                <a:latin typeface="+mn-lt"/>
                <a:ea typeface="+mn-ea"/>
              </a:defRPr>
            </a:lvl8pPr>
            <a:lvl9pPr marL="3886200" indent="-228600" algn="l" rtl="0" fontAlgn="base">
              <a:spcBef>
                <a:spcPct val="20000"/>
              </a:spcBef>
              <a:spcAft>
                <a:spcPct val="0"/>
              </a:spcAft>
              <a:buFont typeface="Times" pitchFamily="48" charset="0"/>
              <a:buChar char="•"/>
              <a:defRPr sz="1400">
                <a:solidFill>
                  <a:srgbClr val="1B1F95"/>
                </a:solidFill>
                <a:latin typeface="+mn-lt"/>
                <a:ea typeface="+mn-ea"/>
              </a:defRPr>
            </a:lvl9pPr>
          </a:lstStyle>
          <a:p>
            <a:pPr lvl="1">
              <a:defRPr/>
            </a:pPr>
            <a:endParaRPr lang="en-US" sz="1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990600"/>
            <a:ext cx="3795969" cy="2674893"/>
          </a:xfrm>
          <a:prstGeom prst="rect">
            <a:avLst/>
          </a:prstGeom>
        </p:spPr>
      </p:pic>
    </p:spTree>
    <p:extLst>
      <p:ext uri="{BB962C8B-B14F-4D97-AF65-F5344CB8AC3E}">
        <p14:creationId xmlns:p14="http://schemas.microsoft.com/office/powerpoint/2010/main" val="43006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Disclaimer</a:t>
            </a:r>
          </a:p>
        </p:txBody>
      </p:sp>
      <p:sp>
        <p:nvSpPr>
          <p:cNvPr id="3" name="Content Placeholder 2"/>
          <p:cNvSpPr>
            <a:spLocks noGrp="1"/>
          </p:cNvSpPr>
          <p:nvPr>
            <p:ph idx="1"/>
          </p:nvPr>
        </p:nvSpPr>
        <p:spPr/>
        <p:txBody>
          <a:bodyPr/>
          <a:lstStyle/>
          <a:p>
            <a:pPr marL="225425" indent="-225425">
              <a:lnSpc>
                <a:spcPct val="85000"/>
              </a:lnSpc>
              <a:defRPr/>
            </a:pPr>
            <a:r>
              <a:rPr lang="en-US" dirty="0" smtClean="0"/>
              <a:t>The information in this presentation represents a snapshot of work in progress within the DMTF.  </a:t>
            </a:r>
          </a:p>
          <a:p>
            <a:pPr marL="225425" indent="-225425">
              <a:lnSpc>
                <a:spcPct val="85000"/>
              </a:lnSpc>
              <a:spcBef>
                <a:spcPts val="1200"/>
              </a:spcBef>
              <a:defRPr/>
            </a:pPr>
            <a:r>
              <a:rPr lang="en-US" dirty="0" smtClean="0"/>
              <a:t>This information is subject to change without notice.  The standard specifications remain the normative reference for all information.  </a:t>
            </a:r>
          </a:p>
          <a:p>
            <a:pPr marL="225425" indent="-225425">
              <a:lnSpc>
                <a:spcPct val="85000"/>
              </a:lnSpc>
              <a:spcBef>
                <a:spcPts val="1200"/>
              </a:spcBef>
              <a:defRPr/>
            </a:pPr>
            <a:r>
              <a:rPr lang="en-US" dirty="0" smtClean="0"/>
              <a:t>For additional information, see the Distributed Management Task Force (DMTF) website. </a:t>
            </a:r>
          </a:p>
          <a:p>
            <a:pPr marL="0" indent="0">
              <a:buFont typeface="Times" panose="02020603050405020304" pitchFamily="18" charset="0"/>
              <a:buNone/>
              <a:defRPr/>
            </a:pPr>
            <a:endParaRPr lang="en-US" dirty="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fld id="{D0D2C189-758D-4825-B31A-3B5B95494BDE}" type="slidenum">
              <a:rPr lang="en-US" altLang="en-US" sz="900" smtClean="0"/>
              <a:pPr>
                <a:spcBef>
                  <a:spcPct val="0"/>
                </a:spcBef>
                <a:buFontTx/>
                <a:buNone/>
              </a:pPr>
              <a:t>2</a:t>
            </a:fld>
            <a:endParaRPr lang="en-US" altLang="en-US" sz="900" smtClean="0"/>
          </a:p>
        </p:txBody>
      </p:sp>
    </p:spTree>
    <p:extLst>
      <p:ext uri="{BB962C8B-B14F-4D97-AF65-F5344CB8AC3E}">
        <p14:creationId xmlns:p14="http://schemas.microsoft.com/office/powerpoint/2010/main" val="125557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What is Redfish?</a:t>
            </a:r>
          </a:p>
        </p:txBody>
      </p:sp>
      <p:sp>
        <p:nvSpPr>
          <p:cNvPr id="5" name="Content Placeholder 2"/>
          <p:cNvSpPr txBox="1">
            <a:spLocks/>
          </p:cNvSpPr>
          <p:nvPr/>
        </p:nvSpPr>
        <p:spPr>
          <a:xfrm>
            <a:off x="304800" y="1524000"/>
            <a:ext cx="5562600" cy="2209800"/>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000">
                <a:solidFill>
                  <a:srgbClr val="1B1F95"/>
                </a:solidFill>
                <a:latin typeface="+mn-lt"/>
                <a:ea typeface="+mn-ea"/>
                <a:cs typeface="ＭＳ Ｐゴシック" charset="0"/>
              </a:defRPr>
            </a:lvl1pPr>
            <a:lvl2pPr marL="742950" indent="-285750" algn="l" rtl="0" eaLnBrk="0" fontAlgn="base" hangingPunct="0">
              <a:spcBef>
                <a:spcPct val="20000"/>
              </a:spcBef>
              <a:spcAft>
                <a:spcPct val="0"/>
              </a:spcAft>
              <a:buFont typeface="Times" panose="02020603050405020304" pitchFamily="18" charset="0"/>
              <a:buChar char="•"/>
              <a:defRPr>
                <a:solidFill>
                  <a:srgbClr val="5B5B5B"/>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1B1F95"/>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1400">
                <a:solidFill>
                  <a:srgbClr val="5B5B5B"/>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1400">
                <a:solidFill>
                  <a:srgbClr val="1B1F95"/>
                </a:solidFill>
                <a:latin typeface="+mn-lt"/>
                <a:ea typeface="+mn-ea"/>
              </a:defRPr>
            </a:lvl5pPr>
            <a:lvl6pPr marL="2514600" indent="-228600" algn="l" rtl="0" fontAlgn="base">
              <a:spcBef>
                <a:spcPct val="20000"/>
              </a:spcBef>
              <a:spcAft>
                <a:spcPct val="0"/>
              </a:spcAft>
              <a:buFont typeface="Times" pitchFamily="48" charset="0"/>
              <a:buChar char="•"/>
              <a:defRPr sz="1400">
                <a:solidFill>
                  <a:srgbClr val="1B1F95"/>
                </a:solidFill>
                <a:latin typeface="+mn-lt"/>
                <a:ea typeface="+mn-ea"/>
              </a:defRPr>
            </a:lvl6pPr>
            <a:lvl7pPr marL="2971800" indent="-228600" algn="l" rtl="0" fontAlgn="base">
              <a:spcBef>
                <a:spcPct val="20000"/>
              </a:spcBef>
              <a:spcAft>
                <a:spcPct val="0"/>
              </a:spcAft>
              <a:buFont typeface="Times" pitchFamily="48" charset="0"/>
              <a:buChar char="•"/>
              <a:defRPr sz="1400">
                <a:solidFill>
                  <a:srgbClr val="1B1F95"/>
                </a:solidFill>
                <a:latin typeface="+mn-lt"/>
                <a:ea typeface="+mn-ea"/>
              </a:defRPr>
            </a:lvl7pPr>
            <a:lvl8pPr marL="3429000" indent="-228600" algn="l" rtl="0" fontAlgn="base">
              <a:spcBef>
                <a:spcPct val="20000"/>
              </a:spcBef>
              <a:spcAft>
                <a:spcPct val="0"/>
              </a:spcAft>
              <a:buFont typeface="Times" pitchFamily="48" charset="0"/>
              <a:buChar char="•"/>
              <a:defRPr sz="1400">
                <a:solidFill>
                  <a:srgbClr val="1B1F95"/>
                </a:solidFill>
                <a:latin typeface="+mn-lt"/>
                <a:ea typeface="+mn-ea"/>
              </a:defRPr>
            </a:lvl8pPr>
            <a:lvl9pPr marL="3886200" indent="-228600" algn="l" rtl="0" fontAlgn="base">
              <a:spcBef>
                <a:spcPct val="20000"/>
              </a:spcBef>
              <a:spcAft>
                <a:spcPct val="0"/>
              </a:spcAft>
              <a:buFont typeface="Times" pitchFamily="48" charset="0"/>
              <a:buChar char="•"/>
              <a:defRPr sz="1400">
                <a:solidFill>
                  <a:srgbClr val="1B1F95"/>
                </a:solidFill>
                <a:latin typeface="+mn-lt"/>
                <a:ea typeface="+mn-ea"/>
              </a:defRPr>
            </a:lvl9pPr>
          </a:lstStyle>
          <a:p>
            <a:pPr>
              <a:defRPr/>
            </a:pPr>
            <a:r>
              <a:rPr lang="en-US" altLang="en-US" sz="2400" b="1" dirty="0" smtClean="0"/>
              <a:t>Industry Standard RESTful API for </a:t>
            </a:r>
            <a:r>
              <a:rPr lang="en-US" altLang="en-US" sz="2400" b="1" smtClean="0"/>
              <a:t>IT Infrastructure</a:t>
            </a:r>
            <a:endParaRPr lang="en-US" altLang="en-US" sz="2400" b="1" dirty="0" smtClean="0"/>
          </a:p>
          <a:p>
            <a:pPr lvl="1">
              <a:defRPr/>
            </a:pPr>
            <a:r>
              <a:rPr lang="en-US" altLang="en-US" sz="1800" dirty="0" smtClean="0"/>
              <a:t>HTTPS in JSON format based on </a:t>
            </a:r>
            <a:r>
              <a:rPr lang="en-US" altLang="en-US" sz="1800" dirty="0" err="1" smtClean="0"/>
              <a:t>Odata</a:t>
            </a:r>
            <a:r>
              <a:rPr lang="en-US" altLang="en-US" sz="1800" dirty="0" smtClean="0"/>
              <a:t> v4</a:t>
            </a:r>
            <a:endParaRPr lang="en-US" altLang="en-US" sz="1800" i="1" dirty="0" smtClean="0"/>
          </a:p>
          <a:p>
            <a:pPr lvl="1">
              <a:defRPr/>
            </a:pPr>
            <a:r>
              <a:rPr lang="en-US" altLang="en-US" sz="1800" kern="0" dirty="0" smtClean="0"/>
              <a:t>Equally usable by Apps, GUIs and Scripts</a:t>
            </a:r>
          </a:p>
          <a:p>
            <a:pPr lvl="1">
              <a:defRPr/>
            </a:pPr>
            <a:r>
              <a:rPr lang="en-US" altLang="en-US" sz="2000" kern="0" dirty="0"/>
              <a:t>Schema-backed but </a:t>
            </a:r>
            <a:r>
              <a:rPr lang="en-US" altLang="en-US" sz="2000" kern="0" dirty="0" smtClean="0"/>
              <a:t>human-readable</a:t>
            </a:r>
            <a:endParaRPr lang="en-US" altLang="en-US" sz="2200" kern="0" dirty="0"/>
          </a:p>
          <a:p>
            <a:pPr>
              <a:defRPr/>
            </a:pPr>
            <a:endParaRPr lang="en-US" altLang="en-US" sz="2400" b="1" kern="0" dirty="0" smtClean="0"/>
          </a:p>
        </p:txBody>
      </p:sp>
      <p:sp>
        <p:nvSpPr>
          <p:cNvPr id="6" name="Content Placeholder 2"/>
          <p:cNvSpPr txBox="1">
            <a:spLocks/>
          </p:cNvSpPr>
          <p:nvPr/>
        </p:nvSpPr>
        <p:spPr>
          <a:xfrm>
            <a:off x="304799" y="3352800"/>
            <a:ext cx="8343543" cy="2733732"/>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000">
                <a:solidFill>
                  <a:srgbClr val="1B1F95"/>
                </a:solidFill>
                <a:latin typeface="+mn-lt"/>
                <a:ea typeface="+mn-ea"/>
                <a:cs typeface="ＭＳ Ｐゴシック" charset="0"/>
              </a:defRPr>
            </a:lvl1pPr>
            <a:lvl2pPr marL="742950" indent="-285750" algn="l" rtl="0" eaLnBrk="0" fontAlgn="base" hangingPunct="0">
              <a:spcBef>
                <a:spcPct val="20000"/>
              </a:spcBef>
              <a:spcAft>
                <a:spcPct val="0"/>
              </a:spcAft>
              <a:buFont typeface="Times" panose="02020603050405020304" pitchFamily="18" charset="0"/>
              <a:buChar char="•"/>
              <a:defRPr>
                <a:solidFill>
                  <a:srgbClr val="5B5B5B"/>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1B1F95"/>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1400">
                <a:solidFill>
                  <a:srgbClr val="5B5B5B"/>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1400">
                <a:solidFill>
                  <a:srgbClr val="1B1F95"/>
                </a:solidFill>
                <a:latin typeface="+mn-lt"/>
                <a:ea typeface="+mn-ea"/>
              </a:defRPr>
            </a:lvl5pPr>
            <a:lvl6pPr marL="2514600" indent="-228600" algn="l" rtl="0" fontAlgn="base">
              <a:spcBef>
                <a:spcPct val="20000"/>
              </a:spcBef>
              <a:spcAft>
                <a:spcPct val="0"/>
              </a:spcAft>
              <a:buFont typeface="Times" pitchFamily="48" charset="0"/>
              <a:buChar char="•"/>
              <a:defRPr sz="1400">
                <a:solidFill>
                  <a:srgbClr val="1B1F95"/>
                </a:solidFill>
                <a:latin typeface="+mn-lt"/>
                <a:ea typeface="+mn-ea"/>
              </a:defRPr>
            </a:lvl6pPr>
            <a:lvl7pPr marL="2971800" indent="-228600" algn="l" rtl="0" fontAlgn="base">
              <a:spcBef>
                <a:spcPct val="20000"/>
              </a:spcBef>
              <a:spcAft>
                <a:spcPct val="0"/>
              </a:spcAft>
              <a:buFont typeface="Times" pitchFamily="48" charset="0"/>
              <a:buChar char="•"/>
              <a:defRPr sz="1400">
                <a:solidFill>
                  <a:srgbClr val="1B1F95"/>
                </a:solidFill>
                <a:latin typeface="+mn-lt"/>
                <a:ea typeface="+mn-ea"/>
              </a:defRPr>
            </a:lvl7pPr>
            <a:lvl8pPr marL="3429000" indent="-228600" algn="l" rtl="0" fontAlgn="base">
              <a:spcBef>
                <a:spcPct val="20000"/>
              </a:spcBef>
              <a:spcAft>
                <a:spcPct val="0"/>
              </a:spcAft>
              <a:buFont typeface="Times" pitchFamily="48" charset="0"/>
              <a:buChar char="•"/>
              <a:defRPr sz="1400">
                <a:solidFill>
                  <a:srgbClr val="1B1F95"/>
                </a:solidFill>
                <a:latin typeface="+mn-lt"/>
                <a:ea typeface="+mn-ea"/>
              </a:defRPr>
            </a:lvl8pPr>
            <a:lvl9pPr marL="3886200" indent="-228600" algn="l" rtl="0" fontAlgn="base">
              <a:spcBef>
                <a:spcPct val="20000"/>
              </a:spcBef>
              <a:spcAft>
                <a:spcPct val="0"/>
              </a:spcAft>
              <a:buFont typeface="Times" pitchFamily="48" charset="0"/>
              <a:buChar char="•"/>
              <a:defRPr sz="1400">
                <a:solidFill>
                  <a:srgbClr val="1B1F95"/>
                </a:solidFill>
                <a:latin typeface="+mn-lt"/>
                <a:ea typeface="+mn-ea"/>
              </a:defRPr>
            </a:lvl9pPr>
          </a:lstStyle>
          <a:p>
            <a:pPr>
              <a:defRPr/>
            </a:pPr>
            <a:r>
              <a:rPr lang="en-US" altLang="en-US" sz="2400" b="1" kern="0" dirty="0" smtClean="0"/>
              <a:t>Version 1 focused on </a:t>
            </a:r>
            <a:r>
              <a:rPr lang="en-US" altLang="en-US" sz="2400" b="1" kern="0" dirty="0"/>
              <a:t>Servers</a:t>
            </a:r>
          </a:p>
          <a:p>
            <a:pPr lvl="1">
              <a:defRPr/>
            </a:pPr>
            <a:r>
              <a:rPr lang="en-US" altLang="en-US" sz="1800" kern="0" dirty="0"/>
              <a:t>A secure, multi-node capable replacement for IPMI-over-LAN</a:t>
            </a:r>
          </a:p>
          <a:p>
            <a:pPr lvl="1">
              <a:defRPr/>
            </a:pPr>
            <a:r>
              <a:rPr lang="en-US" altLang="en-US" sz="1800" kern="0" dirty="0" smtClean="0"/>
              <a:t>Add devices over time to cover customer use cases &amp; technology</a:t>
            </a:r>
          </a:p>
          <a:p>
            <a:pPr lvl="2">
              <a:defRPr/>
            </a:pPr>
            <a:r>
              <a:rPr lang="en-US" altLang="en-US" sz="1400" kern="0" dirty="0" smtClean="0"/>
              <a:t>PCIe Switching, Local Storage, NVDIMMs, Multifunction Adapters, Composability</a:t>
            </a:r>
            <a:endParaRPr lang="en-US" altLang="en-US" sz="1400" kern="0" dirty="0"/>
          </a:p>
          <a:p>
            <a:pPr lvl="1">
              <a:defRPr/>
            </a:pPr>
            <a:r>
              <a:rPr lang="en-US" altLang="en-US" sz="1800" kern="0" dirty="0"/>
              <a:t>Intended to meet OCP Remote Machine Management </a:t>
            </a:r>
            <a:r>
              <a:rPr lang="en-US" altLang="en-US" sz="1800" kern="0" dirty="0" smtClean="0"/>
              <a:t>requirements</a:t>
            </a:r>
          </a:p>
          <a:p>
            <a:pPr>
              <a:defRPr/>
            </a:pPr>
            <a:r>
              <a:rPr lang="en-US" altLang="en-US" sz="2400" b="1" kern="0" dirty="0" smtClean="0"/>
              <a:t>Expand scope over time to rest of IT infrastructure</a:t>
            </a:r>
            <a:endParaRPr lang="en-US" altLang="en-US" sz="2400" b="1" kern="0" dirty="0"/>
          </a:p>
          <a:p>
            <a:pPr lvl="1">
              <a:defRPr/>
            </a:pPr>
            <a:r>
              <a:rPr lang="en-US" altLang="en-US" sz="1800" kern="0" dirty="0" smtClean="0"/>
              <a:t>Working with SNIA to cover more advanced storage.</a:t>
            </a:r>
            <a:endParaRPr lang="en-US" altLang="en-US" sz="1800" kern="0" dirty="0"/>
          </a:p>
          <a:p>
            <a:pPr lvl="1">
              <a:defRPr/>
            </a:pPr>
            <a:r>
              <a:rPr lang="en-US" altLang="en-US" sz="1800" kern="0" dirty="0" smtClean="0"/>
              <a:t>Plan on working with partners like the Green Grid to cover Power/Cooling</a:t>
            </a:r>
            <a:endParaRPr lang="en-US" altLang="en-US" sz="1800" kern="0" dirty="0"/>
          </a:p>
          <a:p>
            <a:pPr lvl="1">
              <a:defRPr/>
            </a:pPr>
            <a:r>
              <a:rPr lang="en-US" altLang="en-US" sz="1800" kern="0" dirty="0" smtClean="0"/>
              <a:t>Goal is to accommodate or map existing switch standards over time.</a:t>
            </a:r>
            <a:endParaRPr lang="en-US" altLang="en-US" sz="1800" kern="0" dirty="0"/>
          </a:p>
          <a:p>
            <a:pPr>
              <a:defRPr/>
            </a:pPr>
            <a:endParaRPr lang="en-US" altLang="en-US" kern="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600200"/>
            <a:ext cx="2500569" cy="1762068"/>
          </a:xfrm>
          <a:prstGeom prst="rect">
            <a:avLst/>
          </a:prstGeom>
        </p:spPr>
      </p:pic>
    </p:spTree>
    <p:extLst>
      <p:ext uri="{BB962C8B-B14F-4D97-AF65-F5344CB8AC3E}">
        <p14:creationId xmlns:p14="http://schemas.microsoft.com/office/powerpoint/2010/main" val="1804990452"/>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3"/>
          <p:cNvSpPr txBox="1">
            <a:spLocks noGrp="1"/>
          </p:cNvSpPr>
          <p:nvPr/>
        </p:nvSpPr>
        <p:spPr bwMode="auto">
          <a:xfrm>
            <a:off x="304800" y="6477000"/>
            <a:ext cx="251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9pPr>
          </a:lstStyle>
          <a:p>
            <a:pPr>
              <a:spcBef>
                <a:spcPct val="0"/>
              </a:spcBef>
              <a:buFontTx/>
              <a:buNone/>
            </a:pPr>
            <a:fld id="{9A55ACF7-630F-4AE5-90EA-68144F1823DE}" type="datetime4">
              <a:rPr lang="en-US" altLang="en-US" sz="900"/>
              <a:pPr>
                <a:spcBef>
                  <a:spcPct val="0"/>
                </a:spcBef>
                <a:buFontTx/>
                <a:buNone/>
              </a:pPr>
              <a:t>May 17, 2016</a:t>
            </a:fld>
            <a:endParaRPr lang="en-US" altLang="en-US" sz="900"/>
          </a:p>
        </p:txBody>
      </p:sp>
      <p:sp>
        <p:nvSpPr>
          <p:cNvPr id="12292" name="Slide Number Placeholder 5"/>
          <p:cNvSpPr txBox="1">
            <a:spLocks noGrp="1"/>
          </p:cNvSpPr>
          <p:nvPr/>
        </p:nvSpPr>
        <p:spPr bwMode="auto">
          <a:xfrm>
            <a:off x="7010400" y="6477000"/>
            <a:ext cx="1828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9pPr>
          </a:lstStyle>
          <a:p>
            <a:pPr algn="r">
              <a:spcBef>
                <a:spcPct val="0"/>
              </a:spcBef>
              <a:buFontTx/>
              <a:buNone/>
            </a:pPr>
            <a:fld id="{B0941D62-3846-4026-9ECD-CA89A3ACF87C}" type="slidenum">
              <a:rPr lang="en-US" altLang="en-US" sz="900" b="1"/>
              <a:pPr algn="r">
                <a:spcBef>
                  <a:spcPct val="0"/>
                </a:spcBef>
                <a:buFontTx/>
                <a:buNone/>
              </a:pPr>
              <a:t>4</a:t>
            </a:fld>
            <a:endParaRPr lang="en-US" altLang="en-US" sz="900" b="1"/>
          </a:p>
        </p:txBody>
      </p:sp>
      <p:sp>
        <p:nvSpPr>
          <p:cNvPr id="27" name="Rectangle 2"/>
          <p:cNvSpPr txBox="1">
            <a:spLocks noChangeArrowheads="1"/>
          </p:cNvSpPr>
          <p:nvPr/>
        </p:nvSpPr>
        <p:spPr bwMode="auto">
          <a:xfrm>
            <a:off x="304800" y="3352800"/>
            <a:ext cx="8534400" cy="503237"/>
          </a:xfrm>
          <a:prstGeom prst="rect">
            <a:avLst/>
          </a:prstGeom>
          <a:solidFill>
            <a:schemeClr val="accent5">
              <a:lumMod val="90000"/>
            </a:schemeClr>
          </a:solidFill>
          <a:ln w="9525">
            <a:noFill/>
            <a:miter lim="800000"/>
            <a:headEnd/>
            <a:tailEnd/>
          </a:ln>
        </p:spPr>
        <p:txBody>
          <a:bodyPr anchor="ctr"/>
          <a:lstStyle/>
          <a:p>
            <a:pPr eaLnBrk="1" hangingPunct="1">
              <a:defRPr/>
            </a:pPr>
            <a:r>
              <a:rPr lang="en-US" b="1" kern="0" dirty="0" smtClean="0">
                <a:solidFill>
                  <a:srgbClr val="1B1F95"/>
                </a:solidFill>
                <a:latin typeface="+mj-lt"/>
                <a:ea typeface="+mj-ea"/>
                <a:cs typeface="+mj-cs"/>
              </a:rPr>
              <a:t>Supporting Companies</a:t>
            </a:r>
            <a:endParaRPr lang="en-US" sz="2400" b="1" kern="0" dirty="0">
              <a:solidFill>
                <a:srgbClr val="1B1F95"/>
              </a:solidFill>
              <a:latin typeface="+mj-lt"/>
              <a:ea typeface="+mj-ea"/>
              <a:cs typeface="+mj-cs"/>
            </a:endParaRPr>
          </a:p>
        </p:txBody>
      </p:sp>
      <p:pic>
        <p:nvPicPr>
          <p:cNvPr id="12296" name="Picture 27" descr="VMW_09Q3_LOGO_Corp_G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431" y="2760663"/>
            <a:ext cx="1638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
          <p:cNvSpPr txBox="1">
            <a:spLocks noChangeArrowheads="1"/>
          </p:cNvSpPr>
          <p:nvPr/>
        </p:nvSpPr>
        <p:spPr>
          <a:xfrm>
            <a:off x="152400" y="0"/>
            <a:ext cx="8991600" cy="804862"/>
          </a:xfrm>
          <a:prstGeom prst="rect">
            <a:avLst/>
          </a:prstGeom>
        </p:spPr>
        <p:txBody>
          <a:bodyPr/>
          <a:lstStyle/>
          <a:p>
            <a:pPr>
              <a:defRPr/>
            </a:pPr>
            <a:r>
              <a:rPr lang="en-US" altLang="en-US" dirty="0">
                <a:solidFill>
                  <a:schemeClr val="bg1"/>
                </a:solidFill>
              </a:rPr>
              <a:t>Scalable Platforms Management Forum</a:t>
            </a:r>
            <a:br>
              <a:rPr lang="en-US" altLang="en-US" dirty="0">
                <a:solidFill>
                  <a:schemeClr val="bg1"/>
                </a:solidFill>
              </a:rPr>
            </a:br>
            <a:r>
              <a:rPr lang="en-US" altLang="en-US" dirty="0" smtClean="0">
                <a:solidFill>
                  <a:schemeClr val="bg1"/>
                </a:solidFill>
              </a:rPr>
              <a:t>  (</a:t>
            </a:r>
            <a:r>
              <a:rPr lang="en-US" altLang="en-US" dirty="0">
                <a:solidFill>
                  <a:schemeClr val="bg1"/>
                </a:solidFill>
              </a:rPr>
              <a:t>DMTF Group that Defines Redfish)</a:t>
            </a:r>
            <a:endParaRPr lang="en-US" b="1" kern="0" dirty="0">
              <a:solidFill>
                <a:schemeClr val="bg1"/>
              </a:solidFill>
              <a:latin typeface="+mj-lt"/>
              <a:ea typeface="+mj-ea"/>
              <a:cs typeface="+mj-cs"/>
            </a:endParaRPr>
          </a:p>
        </p:txBody>
      </p:sp>
      <p:pic>
        <p:nvPicPr>
          <p:cNvPr id="12302" name="Picture 12" descr="Microsoft Corpo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237" y="2466975"/>
            <a:ext cx="16922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4"/>
          <p:cNvSpPr txBox="1">
            <a:spLocks noChangeArrowheads="1"/>
          </p:cNvSpPr>
          <p:nvPr/>
        </p:nvSpPr>
        <p:spPr bwMode="auto">
          <a:xfrm>
            <a:off x="301625" y="3856037"/>
            <a:ext cx="8534399"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1B1F95"/>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5B5B5B"/>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600">
                <a:solidFill>
                  <a:srgbClr val="1B1F95"/>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5B5B5B"/>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9pPr>
          </a:lstStyle>
          <a:p>
            <a:pPr defTabSz="307181" hangingPunct="1">
              <a:lnSpc>
                <a:spcPct val="85000"/>
              </a:lnSpc>
              <a:spcBef>
                <a:spcPts val="900"/>
              </a:spcBef>
              <a:buClr>
                <a:srgbClr val="8EC04F"/>
              </a:buClr>
              <a:buSzPct val="65000"/>
              <a:defRPr/>
            </a:pPr>
            <a:r>
              <a:rPr lang="en-US" altLang="en-US" spc="-22" dirty="0">
                <a:solidFill>
                  <a:srgbClr val="606060"/>
                </a:solidFill>
              </a:rPr>
              <a:t>AMI, </a:t>
            </a:r>
            <a:r>
              <a:rPr lang="en-US" altLang="en-US" spc="-22" dirty="0" smtClean="0">
                <a:solidFill>
                  <a:srgbClr val="606060"/>
                </a:solidFill>
              </a:rPr>
              <a:t>Cisco, Fujitsu</a:t>
            </a:r>
            <a:r>
              <a:rPr lang="en-US" altLang="en-US" spc="-22" dirty="0">
                <a:solidFill>
                  <a:srgbClr val="606060"/>
                </a:solidFill>
              </a:rPr>
              <a:t>, </a:t>
            </a:r>
            <a:r>
              <a:rPr lang="en-US" altLang="en-US" spc="-22" dirty="0" smtClean="0">
                <a:solidFill>
                  <a:srgbClr val="606060"/>
                </a:solidFill>
              </a:rPr>
              <a:t>Western Digital, </a:t>
            </a:r>
            <a:r>
              <a:rPr lang="en-US" altLang="en-US" spc="-22" dirty="0">
                <a:solidFill>
                  <a:srgbClr val="606060"/>
                </a:solidFill>
              </a:rPr>
              <a:t>Huawei, IBM, </a:t>
            </a:r>
            <a:r>
              <a:rPr lang="en-US" altLang="en-US" spc="-22" dirty="0" err="1">
                <a:solidFill>
                  <a:srgbClr val="606060"/>
                </a:solidFill>
              </a:rPr>
              <a:t>Insyde</a:t>
            </a:r>
            <a:r>
              <a:rPr lang="en-US" altLang="en-US" spc="-22" dirty="0">
                <a:solidFill>
                  <a:srgbClr val="606060"/>
                </a:solidFill>
              </a:rPr>
              <a:t> Software, </a:t>
            </a:r>
            <a:r>
              <a:rPr lang="en-US" altLang="en-US" spc="-22" dirty="0" err="1">
                <a:solidFill>
                  <a:srgbClr val="606060"/>
                </a:solidFill>
              </a:rPr>
              <a:t>Mellanox</a:t>
            </a:r>
            <a:r>
              <a:rPr lang="en-US" altLang="en-US" spc="-22" dirty="0">
                <a:solidFill>
                  <a:srgbClr val="606060"/>
                </a:solidFill>
              </a:rPr>
              <a:t>, NetApp, Oracle, </a:t>
            </a:r>
            <a:r>
              <a:rPr lang="en-US" altLang="en-US" spc="-22" dirty="0" err="1">
                <a:solidFill>
                  <a:srgbClr val="606060"/>
                </a:solidFill>
              </a:rPr>
              <a:t>Microsemi</a:t>
            </a:r>
            <a:r>
              <a:rPr lang="en-US" altLang="en-US" spc="-22" dirty="0">
                <a:solidFill>
                  <a:srgbClr val="606060"/>
                </a:solidFill>
              </a:rPr>
              <a:t>, Qualcomm, Seagate</a:t>
            </a:r>
          </a:p>
        </p:txBody>
      </p:sp>
      <p:pic>
        <p:nvPicPr>
          <p:cNvPr id="12308" name="Picture 39" descr="File:Dell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8632" y="1781969"/>
            <a:ext cx="7302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027" y="2425700"/>
            <a:ext cx="1219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descr="C:\Users\hemal\Documents\Presentations\BrightTalk\logo_emersonNetworkPow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4386" y="1802606"/>
            <a:ext cx="1276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3" descr="C:\Users\hemal\Documents\Presentations\BrightTalk\lenovo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1232" y="2516188"/>
            <a:ext cx="1778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emc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reflectionsblog.emc.com/wp-content/uploads/2015/12/BlueLogoLar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0164" y="1893887"/>
            <a:ext cx="1562940" cy="5032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logonoid.com/images/supermicro-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7517" y="2549895"/>
            <a:ext cx="1320909" cy="67871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350" y="1857375"/>
            <a:ext cx="1143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
          <p:cNvSpPr txBox="1">
            <a:spLocks noChangeArrowheads="1"/>
          </p:cNvSpPr>
          <p:nvPr/>
        </p:nvSpPr>
        <p:spPr bwMode="auto">
          <a:xfrm>
            <a:off x="301624" y="4636295"/>
            <a:ext cx="8534400" cy="503237"/>
          </a:xfrm>
          <a:prstGeom prst="rect">
            <a:avLst/>
          </a:prstGeom>
          <a:solidFill>
            <a:schemeClr val="accent1">
              <a:lumMod val="25000"/>
            </a:schemeClr>
          </a:solidFill>
          <a:ln w="9525">
            <a:noFill/>
            <a:miter lim="800000"/>
            <a:headEnd/>
            <a:tailEnd/>
          </a:ln>
        </p:spPr>
        <p:txBody>
          <a:bodyPr anchor="ctr"/>
          <a:lstStyle/>
          <a:p>
            <a:pPr eaLnBrk="1" hangingPunct="1">
              <a:defRPr/>
            </a:pPr>
            <a:r>
              <a:rPr lang="en-US" b="1" kern="0" dirty="0" smtClean="0">
                <a:solidFill>
                  <a:schemeClr val="bg1"/>
                </a:solidFill>
                <a:latin typeface="+mj-lt"/>
                <a:ea typeface="+mj-ea"/>
                <a:cs typeface="+mj-cs"/>
              </a:rPr>
              <a:t>Industry Alliance Partners</a:t>
            </a:r>
            <a:endParaRPr lang="en-US" sz="2400" b="1" kern="0" dirty="0">
              <a:solidFill>
                <a:schemeClr val="bg1"/>
              </a:solidFill>
              <a:latin typeface="+mj-lt"/>
              <a:ea typeface="+mj-ea"/>
              <a:cs typeface="+mj-cs"/>
            </a:endParaRPr>
          </a:p>
        </p:txBody>
      </p:sp>
      <p:sp>
        <p:nvSpPr>
          <p:cNvPr id="35" name="Text Box 4"/>
          <p:cNvSpPr txBox="1">
            <a:spLocks noChangeArrowheads="1"/>
          </p:cNvSpPr>
          <p:nvPr/>
        </p:nvSpPr>
        <p:spPr bwMode="auto">
          <a:xfrm>
            <a:off x="298449" y="5139532"/>
            <a:ext cx="8534399"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1B1F95"/>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5B5B5B"/>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600">
                <a:solidFill>
                  <a:srgbClr val="1B1F95"/>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5B5B5B"/>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1400">
                <a:solidFill>
                  <a:srgbClr val="1B1F95"/>
                </a:solidFill>
                <a:latin typeface="Arial" panose="020B0604020202020204" pitchFamily="34" charset="0"/>
                <a:ea typeface="MS PGothic" panose="020B0600070205080204" pitchFamily="34" charset="-128"/>
              </a:defRPr>
            </a:lvl9pPr>
          </a:lstStyle>
          <a:p>
            <a:pPr defTabSz="307181" hangingPunct="1">
              <a:lnSpc>
                <a:spcPct val="85000"/>
              </a:lnSpc>
              <a:spcBef>
                <a:spcPts val="900"/>
              </a:spcBef>
              <a:buClr>
                <a:srgbClr val="8EC04F"/>
              </a:buClr>
              <a:buSzPct val="65000"/>
              <a:defRPr/>
            </a:pPr>
            <a:r>
              <a:rPr lang="en-US" altLang="en-US" sz="1600" spc="-22" dirty="0">
                <a:solidFill>
                  <a:srgbClr val="606060"/>
                </a:solidFill>
              </a:rPr>
              <a:t>OpenCompute Project</a:t>
            </a:r>
          </a:p>
          <a:p>
            <a:pPr defTabSz="307181" hangingPunct="1">
              <a:lnSpc>
                <a:spcPct val="85000"/>
              </a:lnSpc>
              <a:spcBef>
                <a:spcPts val="900"/>
              </a:spcBef>
              <a:buClr>
                <a:srgbClr val="8EC04F"/>
              </a:buClr>
              <a:buSzPct val="65000"/>
              <a:defRPr/>
            </a:pPr>
            <a:r>
              <a:rPr lang="en-US" altLang="en-US" sz="1600" spc="-22" dirty="0">
                <a:solidFill>
                  <a:srgbClr val="606060"/>
                </a:solidFill>
              </a:rPr>
              <a:t>UEFI - Collaborating on Firmware Update and Host Interface work</a:t>
            </a:r>
          </a:p>
          <a:p>
            <a:pPr defTabSz="307181" hangingPunct="1">
              <a:lnSpc>
                <a:spcPct val="85000"/>
              </a:lnSpc>
              <a:spcBef>
                <a:spcPts val="900"/>
              </a:spcBef>
              <a:buClr>
                <a:srgbClr val="8EC04F"/>
              </a:buClr>
              <a:buSzPct val="65000"/>
              <a:defRPr/>
            </a:pPr>
            <a:r>
              <a:rPr lang="en-US" altLang="en-US" sz="1600" spc="-22" dirty="0">
                <a:solidFill>
                  <a:srgbClr val="606060"/>
                </a:solidFill>
              </a:rPr>
              <a:t>SNIA – Collaborating on Storage modeling / alignment between SSM and </a:t>
            </a:r>
            <a:r>
              <a:rPr lang="en-US" altLang="en-US" sz="1600" spc="-22" dirty="0" smtClean="0">
                <a:solidFill>
                  <a:srgbClr val="606060"/>
                </a:solidFill>
              </a:rPr>
              <a:t>Redfish</a:t>
            </a:r>
          </a:p>
          <a:p>
            <a:pPr defTabSz="307181" hangingPunct="1">
              <a:lnSpc>
                <a:spcPct val="85000"/>
              </a:lnSpc>
              <a:spcBef>
                <a:spcPts val="900"/>
              </a:spcBef>
              <a:buClr>
                <a:srgbClr val="8EC04F"/>
              </a:buClr>
              <a:buSzPct val="65000"/>
              <a:defRPr/>
            </a:pPr>
            <a:r>
              <a:rPr lang="en-US" altLang="en-US" sz="1600" spc="-22" dirty="0" smtClean="0">
                <a:solidFill>
                  <a:srgbClr val="606060"/>
                </a:solidFill>
              </a:rPr>
              <a:t>TGG – Pursuing relationship to work on Power/Cooling (existing DMTF Alliance Partner)</a:t>
            </a:r>
            <a:endParaRPr lang="en-US" altLang="en-US" sz="1600" spc="-22" dirty="0">
              <a:solidFill>
                <a:srgbClr val="606060"/>
              </a:solidFill>
            </a:endParaRPr>
          </a:p>
        </p:txBody>
      </p:sp>
      <p:sp>
        <p:nvSpPr>
          <p:cNvPr id="4" name="Rectangle 3"/>
          <p:cNvSpPr/>
          <p:nvPr/>
        </p:nvSpPr>
        <p:spPr>
          <a:xfrm>
            <a:off x="589943" y="920750"/>
            <a:ext cx="8020657" cy="353943"/>
          </a:xfrm>
          <a:prstGeom prst="rect">
            <a:avLst/>
          </a:prstGeom>
        </p:spPr>
        <p:txBody>
          <a:bodyPr wrap="square">
            <a:spAutoFit/>
          </a:bodyPr>
          <a:lstStyle/>
          <a:p>
            <a:pPr defTabSz="307181" hangingPunct="1">
              <a:lnSpc>
                <a:spcPct val="85000"/>
              </a:lnSpc>
              <a:spcBef>
                <a:spcPts val="900"/>
              </a:spcBef>
              <a:buClr>
                <a:srgbClr val="8EC04F"/>
              </a:buClr>
              <a:buSzPct val="65000"/>
              <a:defRPr/>
            </a:pPr>
            <a:r>
              <a:rPr lang="en-US" altLang="en-US" sz="2000" spc="-22" dirty="0">
                <a:solidFill>
                  <a:srgbClr val="606060"/>
                </a:solidFill>
              </a:rPr>
              <a:t>Co-Chairs: Jeff Autor (HPE), Paul </a:t>
            </a:r>
            <a:r>
              <a:rPr lang="en-US" altLang="en-US" sz="2000" spc="-22" dirty="0" err="1">
                <a:solidFill>
                  <a:srgbClr val="606060"/>
                </a:solidFill>
              </a:rPr>
              <a:t>Vancil</a:t>
            </a:r>
            <a:r>
              <a:rPr lang="en-US" altLang="en-US" sz="2000" spc="-22" dirty="0">
                <a:solidFill>
                  <a:srgbClr val="606060"/>
                </a:solidFill>
              </a:rPr>
              <a:t> (Dell</a:t>
            </a:r>
            <a:r>
              <a:rPr lang="en-US" altLang="en-US" sz="2000" spc="-22" dirty="0" smtClean="0">
                <a:solidFill>
                  <a:srgbClr val="606060"/>
                </a:solidFill>
              </a:rPr>
              <a:t>)</a:t>
            </a:r>
            <a:endParaRPr lang="en-US" altLang="en-US" sz="2000" spc="-22" dirty="0">
              <a:solidFill>
                <a:srgbClr val="606060"/>
              </a:solidFill>
            </a:endParaRPr>
          </a:p>
        </p:txBody>
      </p:sp>
      <p:sp>
        <p:nvSpPr>
          <p:cNvPr id="30" name="Rectangle 2"/>
          <p:cNvSpPr txBox="1">
            <a:spLocks noChangeArrowheads="1"/>
          </p:cNvSpPr>
          <p:nvPr/>
        </p:nvSpPr>
        <p:spPr bwMode="auto">
          <a:xfrm>
            <a:off x="301625" y="1219200"/>
            <a:ext cx="8534400" cy="533400"/>
          </a:xfrm>
          <a:prstGeom prst="rect">
            <a:avLst/>
          </a:prstGeom>
          <a:solidFill>
            <a:schemeClr val="accent6">
              <a:lumMod val="20000"/>
              <a:lumOff val="80000"/>
            </a:schemeClr>
          </a:solidFill>
          <a:ln w="9525">
            <a:noFill/>
            <a:miter lim="800000"/>
            <a:headEnd/>
            <a:tailEnd/>
          </a:ln>
        </p:spPr>
        <p:txBody>
          <a:bodyPr anchor="ctr"/>
          <a:lstStyle/>
          <a:p>
            <a:pPr eaLnBrk="1" hangingPunct="1">
              <a:defRPr/>
            </a:pPr>
            <a:r>
              <a:rPr lang="en-US" sz="2400" b="1" kern="0" dirty="0" smtClean="0">
                <a:solidFill>
                  <a:srgbClr val="1B1F95"/>
                </a:solidFill>
                <a:latin typeface="+mj-lt"/>
                <a:ea typeface="+mj-ea"/>
                <a:cs typeface="+mj-cs"/>
              </a:rPr>
              <a:t>Leadership Companies</a:t>
            </a:r>
            <a:endParaRPr lang="en-US" sz="2400" b="1" kern="0" dirty="0">
              <a:solidFill>
                <a:srgbClr val="1B1F95"/>
              </a:solidFill>
              <a:latin typeface="+mj-lt"/>
              <a:ea typeface="+mj-ea"/>
              <a:cs typeface="+mj-cs"/>
            </a:endParaRPr>
          </a:p>
        </p:txBody>
      </p:sp>
      <p:pic>
        <p:nvPicPr>
          <p:cNvPr id="1028" name="Picture 4" descr="https://upload.wikimedia.org/wikipedia/en/thumb/5/53/Inspur_logo.jpg/170px-Inspur_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0950" y="1970529"/>
            <a:ext cx="1322050" cy="3499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upload.wikimedia.org/wikipedia/commons/thumb/4/46/Hewlett_Packard_Enterprise_logo.svg/1000px-Hewlett_Packard_Enterprise_logo.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92018" y="1839501"/>
            <a:ext cx="1467652" cy="61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92279"/>
      </p:ext>
    </p:extLst>
  </p:cSld>
  <p:clrMapOvr>
    <a:masterClrMapping/>
  </p:clrMapOvr>
  <p:transition spd="slow" advClick="0" advTm="1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Why REST, HTTP and JSON?</a:t>
            </a:r>
          </a:p>
        </p:txBody>
      </p:sp>
      <p:sp>
        <p:nvSpPr>
          <p:cNvPr id="122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37931725" indent="-37474525">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marL="1143000" indent="-228600">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pPr>
              <a:spcBef>
                <a:spcPct val="0"/>
              </a:spcBef>
              <a:buFontTx/>
              <a:buNone/>
            </a:pPr>
            <a:fld id="{5F96B760-5D17-43CD-B3F9-90B71E07177D}" type="slidenum">
              <a:rPr lang="en-US" altLang="en-US" sz="900" smtClean="0"/>
              <a:pPr>
                <a:spcBef>
                  <a:spcPct val="0"/>
                </a:spcBef>
                <a:buFontTx/>
                <a:buNone/>
              </a:pPr>
              <a:t>5</a:t>
            </a:fld>
            <a:endParaRPr lang="en-US" altLang="en-US" sz="900" smtClean="0"/>
          </a:p>
        </p:txBody>
      </p:sp>
      <p:sp>
        <p:nvSpPr>
          <p:cNvPr id="12293" name="Rectangle 1"/>
          <p:cNvSpPr>
            <a:spLocks noChangeArrowheads="1"/>
          </p:cNvSpPr>
          <p:nvPr/>
        </p:nvSpPr>
        <p:spPr bwMode="auto">
          <a:xfrm>
            <a:off x="381000" y="1752600"/>
            <a:ext cx="81534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Times" panose="02020603050405020304" pitchFamily="18" charset="0"/>
              <a:buChar char="•"/>
              <a:defRPr sz="2000">
                <a:solidFill>
                  <a:srgbClr val="1B1F95"/>
                </a:solidFill>
                <a:latin typeface="Arial" panose="020B0604020202020204" pitchFamily="34" charset="0"/>
                <a:ea typeface="ＭＳ Ｐゴシック" panose="020B0600070205080204" pitchFamily="34" charset="-128"/>
              </a:defRPr>
            </a:lvl1pPr>
            <a:lvl2pPr marL="742950" indent="-285750">
              <a:spcBef>
                <a:spcPct val="20000"/>
              </a:spcBef>
              <a:buFont typeface="Times" panose="02020603050405020304" pitchFamily="18" charset="0"/>
              <a:buChar char="•"/>
              <a:defRPr>
                <a:solidFill>
                  <a:srgbClr val="5B5B5B"/>
                </a:solidFill>
                <a:latin typeface="Arial" panose="020B0604020202020204" pitchFamily="34" charset="0"/>
                <a:ea typeface="ＭＳ Ｐゴシック" panose="020B0600070205080204" pitchFamily="34" charset="-128"/>
              </a:defRPr>
            </a:lvl2pPr>
            <a:lvl3pPr>
              <a:spcBef>
                <a:spcPct val="20000"/>
              </a:spcBef>
              <a:buFont typeface="Times" panose="02020603050405020304" pitchFamily="18" charset="0"/>
              <a:buChar char="•"/>
              <a:defRPr sz="1600">
                <a:solidFill>
                  <a:srgbClr val="1B1F95"/>
                </a:solidFill>
                <a:latin typeface="Arial" panose="020B0604020202020204" pitchFamily="34" charset="0"/>
                <a:ea typeface="ＭＳ Ｐゴシック" panose="020B0600070205080204" pitchFamily="34" charset="-128"/>
              </a:defRPr>
            </a:lvl3pPr>
            <a:lvl4pPr marL="1600200" indent="-228600">
              <a:spcBef>
                <a:spcPct val="20000"/>
              </a:spcBef>
              <a:buFont typeface="Times" panose="02020603050405020304" pitchFamily="18" charset="0"/>
              <a:buChar char="•"/>
              <a:defRPr sz="1400">
                <a:solidFill>
                  <a:srgbClr val="5B5B5B"/>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ＭＳ Ｐゴシック" panose="020B0600070205080204" pitchFamily="34" charset="-128"/>
              </a:defRPr>
            </a:lvl9pPr>
          </a:lstStyle>
          <a:p>
            <a:r>
              <a:rPr lang="en-US" sz="1800" b="1" dirty="0" smtClean="0"/>
              <a:t>REST:</a:t>
            </a:r>
            <a:r>
              <a:rPr lang="en-US" sz="1800" dirty="0" smtClean="0"/>
              <a:t> The API architecture</a:t>
            </a:r>
          </a:p>
          <a:p>
            <a:pPr lvl="1"/>
            <a:r>
              <a:rPr lang="en-US" sz="1800" dirty="0" smtClean="0"/>
              <a:t>Rapidly replacing SOAP</a:t>
            </a:r>
          </a:p>
          <a:p>
            <a:r>
              <a:rPr lang="en-US" sz="1800" b="1" dirty="0" smtClean="0"/>
              <a:t>HTTPS:</a:t>
            </a:r>
            <a:r>
              <a:rPr lang="en-US" sz="1800" dirty="0" smtClean="0"/>
              <a:t> The Web protocol</a:t>
            </a:r>
          </a:p>
          <a:p>
            <a:pPr lvl="1"/>
            <a:r>
              <a:rPr lang="en-US" sz="1800" dirty="0" smtClean="0"/>
              <a:t>Well-understood by admins</a:t>
            </a:r>
          </a:p>
          <a:p>
            <a:pPr lvl="1"/>
            <a:r>
              <a:rPr lang="en-US" sz="1800" dirty="0" smtClean="0"/>
              <a:t>Known security model</a:t>
            </a:r>
          </a:p>
          <a:p>
            <a:pPr lvl="1"/>
            <a:r>
              <a:rPr lang="en-US" sz="1800" dirty="0" smtClean="0"/>
              <a:t>Known network configuration</a:t>
            </a:r>
          </a:p>
          <a:p>
            <a:r>
              <a:rPr lang="en-US" sz="1800" b="1" dirty="0" smtClean="0"/>
              <a:t>JSON:</a:t>
            </a:r>
            <a:r>
              <a:rPr lang="en-US" sz="1800" dirty="0" smtClean="0"/>
              <a:t> Modern data format</a:t>
            </a:r>
          </a:p>
          <a:p>
            <a:pPr lvl="1"/>
            <a:r>
              <a:rPr lang="en-US" sz="1800" dirty="0" smtClean="0"/>
              <a:t>Human-readable</a:t>
            </a:r>
          </a:p>
          <a:p>
            <a:pPr lvl="1"/>
            <a:r>
              <a:rPr lang="en-US" sz="1800" dirty="0" smtClean="0"/>
              <a:t>Simpler than XML</a:t>
            </a:r>
          </a:p>
          <a:p>
            <a:pPr lvl="1"/>
            <a:r>
              <a:rPr lang="en-US" sz="1800" dirty="0" smtClean="0"/>
              <a:t>Modern language support</a:t>
            </a:r>
            <a:endParaRPr lang="en-US" sz="1400" dirty="0"/>
          </a:p>
          <a:p>
            <a:r>
              <a:rPr lang="en-US" dirty="0" smtClean="0"/>
              <a:t>The combination of language support and ubiquity of REST, HTTP and JSON means that systems management tasks can be performed using the same skill set and tool chain as all other IT and dev/ops tasks.</a:t>
            </a:r>
          </a:p>
          <a:p>
            <a:pPr marL="457200" lvl="1" indent="0">
              <a:buNone/>
            </a:pPr>
            <a:endParaRPr lang="en-US" sz="1800" dirty="0" smtClean="0"/>
          </a:p>
        </p:txBody>
      </p:sp>
      <p:pic>
        <p:nvPicPr>
          <p:cNvPr id="12295" name="Picture 7" descr="http://static1.squarespace.com/static/51361f2fe4b0f24e710af7ae/54b5c35ee4b0b6572f6dac96/54b5c367e4b0226a8ffadefe/1421198184280/codeeval2015.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1422646"/>
            <a:ext cx="47752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simple is REST using JSON?</a:t>
            </a:r>
            <a:endParaRPr lang="en-US" dirty="0"/>
          </a:p>
        </p:txBody>
      </p:sp>
      <p:sp>
        <p:nvSpPr>
          <p:cNvPr id="4" name="Slide Number Placeholder 3"/>
          <p:cNvSpPr>
            <a:spLocks noGrp="1"/>
          </p:cNvSpPr>
          <p:nvPr>
            <p:ph type="sldNum" sz="quarter" idx="12"/>
          </p:nvPr>
        </p:nvSpPr>
        <p:spPr/>
        <p:txBody>
          <a:bodyPr/>
          <a:lstStyle/>
          <a:p>
            <a:pPr>
              <a:defRPr/>
            </a:pPr>
            <a:fld id="{B56706A5-454B-4595-A4F6-79AF1E9F4663}" type="slidenum">
              <a:rPr lang="en-US" altLang="en-US" smtClean="0"/>
              <a:pPr>
                <a:defRPr/>
              </a:pPr>
              <a:t>6</a:t>
            </a:fld>
            <a:endParaRPr lang="en-US" altLang="en-US"/>
          </a:p>
        </p:txBody>
      </p:sp>
      <p:sp>
        <p:nvSpPr>
          <p:cNvPr id="7" name="Text Placeholder 3"/>
          <p:cNvSpPr txBox="1">
            <a:spLocks/>
          </p:cNvSpPr>
          <p:nvPr/>
        </p:nvSpPr>
        <p:spPr bwMode="auto">
          <a:xfrm>
            <a:off x="412312" y="1981200"/>
            <a:ext cx="8117904" cy="434660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l" rtl="0" eaLnBrk="0" fontAlgn="base" hangingPunct="0">
              <a:spcBef>
                <a:spcPct val="0"/>
              </a:spcBef>
              <a:spcAft>
                <a:spcPct val="0"/>
              </a:spcAft>
              <a:defRPr sz="900" kern="1200">
                <a:solidFill>
                  <a:srgbClr val="1B1F95"/>
                </a:solidFill>
                <a:latin typeface="Arial"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109728">
              <a:lnSpc>
                <a:spcPct val="110000"/>
              </a:lnSpc>
              <a:buClr>
                <a:srgbClr val="FFFFFF"/>
              </a:buClr>
            </a:pPr>
            <a:r>
              <a:rPr lang="en-US" sz="2000" dirty="0" smtClean="0"/>
              <a:t>Example Python code to retrieve serial number from a server:</a:t>
            </a:r>
          </a:p>
          <a:p>
            <a:pPr marL="109728">
              <a:lnSpc>
                <a:spcPct val="110000"/>
              </a:lnSpc>
              <a:buClr>
                <a:srgbClr val="FFFFFF"/>
              </a:buClr>
            </a:pPr>
            <a:endParaRPr lang="en-US" sz="2000" dirty="0" smtClean="0"/>
          </a:p>
          <a:p>
            <a:pPr marL="109728">
              <a:lnSpc>
                <a:spcPct val="110000"/>
              </a:lnSpc>
              <a:buClr>
                <a:srgbClr val="FFFFFF"/>
              </a:buClr>
            </a:pPr>
            <a:endParaRPr lang="en-US" sz="2000" dirty="0" smtClean="0"/>
          </a:p>
          <a:p>
            <a:pPr marL="109728">
              <a:lnSpc>
                <a:spcPct val="110000"/>
              </a:lnSpc>
              <a:buClr>
                <a:srgbClr val="FFFFFF"/>
              </a:buClr>
            </a:pPr>
            <a:endParaRPr lang="en-US" sz="2000" dirty="0"/>
          </a:p>
        </p:txBody>
      </p:sp>
      <p:sp>
        <p:nvSpPr>
          <p:cNvPr id="8" name="Text Placeholder 3"/>
          <p:cNvSpPr txBox="1">
            <a:spLocks/>
          </p:cNvSpPr>
          <p:nvPr/>
        </p:nvSpPr>
        <p:spPr bwMode="auto">
          <a:xfrm>
            <a:off x="412312" y="3860753"/>
            <a:ext cx="7662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109728" indent="0">
              <a:lnSpc>
                <a:spcPct val="110000"/>
              </a:lnSpc>
              <a:spcBef>
                <a:spcPct val="20000"/>
              </a:spcBef>
              <a:buClr>
                <a:srgbClr val="FFFFFF"/>
              </a:buClr>
              <a:buFont typeface="Times" panose="02020603050405020304" pitchFamily="18" charset="0"/>
              <a:buNone/>
              <a:defRPr sz="2000" kern="0">
                <a:solidFill>
                  <a:srgbClr val="1B1F95"/>
                </a:solidFill>
                <a:latin typeface="+mn-lt"/>
                <a:ea typeface="+mn-ea"/>
                <a:cs typeface="ＭＳ Ｐゴシック" charset="0"/>
              </a:defRPr>
            </a:lvl1pPr>
            <a:lvl2pPr marL="742950" indent="-285750">
              <a:spcBef>
                <a:spcPct val="20000"/>
              </a:spcBef>
              <a:buFont typeface="Times" panose="02020603050405020304" pitchFamily="18" charset="0"/>
              <a:buChar char="•"/>
              <a:defRPr>
                <a:solidFill>
                  <a:srgbClr val="5B5B5B"/>
                </a:solidFill>
                <a:latin typeface="+mn-lt"/>
                <a:ea typeface="+mn-ea"/>
              </a:defRPr>
            </a:lvl2pPr>
            <a:lvl3pPr marL="1143000" indent="-228600">
              <a:spcBef>
                <a:spcPct val="20000"/>
              </a:spcBef>
              <a:buFont typeface="Times" panose="02020603050405020304" pitchFamily="18" charset="0"/>
              <a:buChar char="•"/>
              <a:defRPr sz="1600">
                <a:solidFill>
                  <a:srgbClr val="1B1F95"/>
                </a:solidFill>
                <a:latin typeface="+mn-lt"/>
                <a:ea typeface="+mn-ea"/>
              </a:defRPr>
            </a:lvl3pPr>
            <a:lvl4pPr marL="1600200" indent="-228600">
              <a:spcBef>
                <a:spcPct val="20000"/>
              </a:spcBef>
              <a:buFont typeface="Times" panose="02020603050405020304" pitchFamily="18" charset="0"/>
              <a:buChar char="•"/>
              <a:defRPr sz="1400">
                <a:solidFill>
                  <a:srgbClr val="5B5B5B"/>
                </a:solidFill>
                <a:latin typeface="+mn-lt"/>
                <a:ea typeface="+mn-ea"/>
              </a:defRPr>
            </a:lvl4pPr>
            <a:lvl5pPr marL="2057400" indent="-228600">
              <a:spcBef>
                <a:spcPct val="20000"/>
              </a:spcBef>
              <a:buFont typeface="Times" panose="02020603050405020304" pitchFamily="18" charset="0"/>
              <a:buChar char="•"/>
              <a:defRPr sz="1400">
                <a:solidFill>
                  <a:srgbClr val="1B1F95"/>
                </a:solidFill>
                <a:latin typeface="+mn-lt"/>
                <a:ea typeface="+mn-ea"/>
              </a:defRPr>
            </a:lvl5pPr>
            <a:lvl6pPr marL="2514600" indent="-228600" fontAlgn="base">
              <a:spcBef>
                <a:spcPct val="20000"/>
              </a:spcBef>
              <a:spcAft>
                <a:spcPct val="0"/>
              </a:spcAft>
              <a:buFont typeface="Times" pitchFamily="48" charset="0"/>
              <a:buChar char="•"/>
              <a:defRPr sz="1400">
                <a:solidFill>
                  <a:srgbClr val="1B1F95"/>
                </a:solidFill>
                <a:latin typeface="+mn-lt"/>
                <a:ea typeface="+mn-ea"/>
              </a:defRPr>
            </a:lvl6pPr>
            <a:lvl7pPr marL="2971800" indent="-228600" fontAlgn="base">
              <a:spcBef>
                <a:spcPct val="20000"/>
              </a:spcBef>
              <a:spcAft>
                <a:spcPct val="0"/>
              </a:spcAft>
              <a:buFont typeface="Times" pitchFamily="48" charset="0"/>
              <a:buChar char="•"/>
              <a:defRPr sz="1400">
                <a:solidFill>
                  <a:srgbClr val="1B1F95"/>
                </a:solidFill>
                <a:latin typeface="+mn-lt"/>
                <a:ea typeface="+mn-ea"/>
              </a:defRPr>
            </a:lvl7pPr>
            <a:lvl8pPr marL="3429000" indent="-228600" fontAlgn="base">
              <a:spcBef>
                <a:spcPct val="20000"/>
              </a:spcBef>
              <a:spcAft>
                <a:spcPct val="0"/>
              </a:spcAft>
              <a:buFont typeface="Times" pitchFamily="48" charset="0"/>
              <a:buChar char="•"/>
              <a:defRPr sz="1400">
                <a:solidFill>
                  <a:srgbClr val="1B1F95"/>
                </a:solidFill>
                <a:latin typeface="+mn-lt"/>
                <a:ea typeface="+mn-ea"/>
              </a:defRPr>
            </a:lvl8pPr>
            <a:lvl9pPr marL="3886200" indent="-228600" fontAlgn="base">
              <a:spcBef>
                <a:spcPct val="20000"/>
              </a:spcBef>
              <a:spcAft>
                <a:spcPct val="0"/>
              </a:spcAft>
              <a:buFont typeface="Times" pitchFamily="48" charset="0"/>
              <a:buChar char="•"/>
              <a:defRPr sz="1400">
                <a:solidFill>
                  <a:srgbClr val="1B1F95"/>
                </a:solidFill>
                <a:latin typeface="+mn-lt"/>
                <a:ea typeface="+mn-ea"/>
              </a:defRPr>
            </a:lvl9pPr>
          </a:lstStyle>
          <a:p>
            <a:r>
              <a:rPr lang="en-US" dirty="0"/>
              <a:t>Output is:</a:t>
            </a:r>
          </a:p>
          <a:p>
            <a:endParaRPr lang="en-US" dirty="0"/>
          </a:p>
          <a:p>
            <a:endParaRPr lang="en-US" dirty="0"/>
          </a:p>
          <a:p>
            <a:endParaRPr lang="en-US" sz="1600" dirty="0" smtClean="0"/>
          </a:p>
          <a:p>
            <a:endParaRPr lang="en-US" sz="1600" dirty="0"/>
          </a:p>
          <a:p>
            <a:r>
              <a:rPr lang="en-US" sz="1600" b="1" dirty="0">
                <a:solidFill>
                  <a:srgbClr val="FFC000"/>
                </a:solidFill>
              </a:rPr>
              <a:t>*</a:t>
            </a:r>
            <a:r>
              <a:rPr lang="en-US" sz="1600" b="1" dirty="0" smtClean="0">
                <a:solidFill>
                  <a:srgbClr val="FFC000"/>
                </a:solidFill>
              </a:rPr>
              <a:t>Example </a:t>
            </a:r>
            <a:r>
              <a:rPr lang="en-US" sz="1600" b="1" dirty="0">
                <a:solidFill>
                  <a:srgbClr val="FFC000"/>
                </a:solidFill>
              </a:rPr>
              <a:t>uses Redfish </a:t>
            </a:r>
            <a:r>
              <a:rPr lang="en-US" sz="1600" b="1" dirty="0" err="1" smtClean="0">
                <a:solidFill>
                  <a:srgbClr val="FFC000"/>
                </a:solidFill>
              </a:rPr>
              <a:t>ComputerSystem</a:t>
            </a:r>
            <a:r>
              <a:rPr lang="en-US" sz="1600" b="1" dirty="0" smtClean="0">
                <a:solidFill>
                  <a:srgbClr val="FFC000"/>
                </a:solidFill>
              </a:rPr>
              <a:t> resource, </a:t>
            </a:r>
            <a:br>
              <a:rPr lang="en-US" sz="1600" b="1" dirty="0" smtClean="0">
                <a:solidFill>
                  <a:srgbClr val="FFC000"/>
                </a:solidFill>
              </a:rPr>
            </a:br>
            <a:r>
              <a:rPr lang="en-US" sz="1600" b="1" dirty="0" smtClean="0">
                <a:solidFill>
                  <a:srgbClr val="FFC000"/>
                </a:solidFill>
              </a:rPr>
              <a:t> Authentication not shown</a:t>
            </a:r>
            <a:endParaRPr lang="en-US" sz="1600" b="1" dirty="0">
              <a:solidFill>
                <a:srgbClr val="FFC000"/>
              </a:solidFill>
            </a:endParaRPr>
          </a:p>
        </p:txBody>
      </p:sp>
      <p:sp>
        <p:nvSpPr>
          <p:cNvPr id="9" name="TextBox 8"/>
          <p:cNvSpPr txBox="1"/>
          <p:nvPr/>
        </p:nvSpPr>
        <p:spPr>
          <a:xfrm>
            <a:off x="893366" y="2453943"/>
            <a:ext cx="7553721" cy="738664"/>
          </a:xfrm>
          <a:prstGeom prst="rect">
            <a:avLst/>
          </a:prstGeom>
          <a:solidFill>
            <a:schemeClr val="tx1"/>
          </a:solidFill>
        </p:spPr>
        <p:txBody>
          <a:bodyPr wrap="square" rtlCol="0">
            <a:spAutoFit/>
          </a:bodyPr>
          <a:lstStyle/>
          <a:p>
            <a:r>
              <a:rPr lang="en-US" sz="1400" dirty="0" err="1" smtClean="0">
                <a:solidFill>
                  <a:srgbClr val="40AC04"/>
                </a:solidFill>
                <a:latin typeface="Lucida Console" panose="020B0609040504020204" pitchFamily="49" charset="0"/>
              </a:rPr>
              <a:t>rawData</a:t>
            </a:r>
            <a:r>
              <a:rPr lang="en-US" sz="1400" dirty="0" smtClean="0">
                <a:solidFill>
                  <a:srgbClr val="40AC04"/>
                </a:solidFill>
                <a:latin typeface="Lucida Console" panose="020B0609040504020204" pitchFamily="49" charset="0"/>
              </a:rPr>
              <a:t> = </a:t>
            </a:r>
            <a:r>
              <a:rPr lang="en-US" sz="1400" dirty="0" err="1" smtClean="0">
                <a:solidFill>
                  <a:srgbClr val="40AC04"/>
                </a:solidFill>
                <a:latin typeface="Lucida Console" panose="020B0609040504020204" pitchFamily="49" charset="0"/>
              </a:rPr>
              <a:t>urllib.urlopen</a:t>
            </a:r>
            <a:r>
              <a:rPr lang="en-US" sz="1400" dirty="0">
                <a:solidFill>
                  <a:srgbClr val="40AC04"/>
                </a:solidFill>
                <a:latin typeface="Lucida Console" panose="020B0609040504020204" pitchFamily="49" charset="0"/>
              </a:rPr>
              <a:t>(‘http://</a:t>
            </a:r>
            <a:r>
              <a:rPr lang="en-US" sz="1400" dirty="0" smtClean="0">
                <a:solidFill>
                  <a:srgbClr val="40AC04"/>
                </a:solidFill>
                <a:latin typeface="Lucida Console" panose="020B0609040504020204" pitchFamily="49" charset="0"/>
              </a:rPr>
              <a:t>192.168.1.135/redfish/v1/Systems/1’)</a:t>
            </a:r>
          </a:p>
          <a:p>
            <a:pPr algn="l"/>
            <a:r>
              <a:rPr lang="en-US" sz="1400" dirty="0" err="1" smtClean="0">
                <a:solidFill>
                  <a:srgbClr val="40AC04"/>
                </a:solidFill>
                <a:latin typeface="Lucida Console" panose="020B0609040504020204" pitchFamily="49" charset="0"/>
              </a:rPr>
              <a:t>jsonData</a:t>
            </a:r>
            <a:r>
              <a:rPr lang="en-US" sz="1400" dirty="0" smtClean="0">
                <a:solidFill>
                  <a:srgbClr val="40AC04"/>
                </a:solidFill>
                <a:latin typeface="Lucida Console" panose="020B0609040504020204" pitchFamily="49" charset="0"/>
              </a:rPr>
              <a:t> = </a:t>
            </a:r>
            <a:r>
              <a:rPr lang="en-US" sz="1400" dirty="0" err="1" smtClean="0">
                <a:solidFill>
                  <a:srgbClr val="40AC04"/>
                </a:solidFill>
                <a:latin typeface="Lucida Console" panose="020B0609040504020204" pitchFamily="49" charset="0"/>
              </a:rPr>
              <a:t>json.loads</a:t>
            </a:r>
            <a:r>
              <a:rPr lang="en-US" sz="1400" dirty="0" smtClean="0">
                <a:solidFill>
                  <a:srgbClr val="40AC04"/>
                </a:solidFill>
                <a:latin typeface="Lucida Console" panose="020B0609040504020204" pitchFamily="49" charset="0"/>
              </a:rPr>
              <a:t>(</a:t>
            </a:r>
            <a:r>
              <a:rPr lang="en-US" sz="1400" dirty="0" err="1" smtClean="0">
                <a:solidFill>
                  <a:srgbClr val="40AC04"/>
                </a:solidFill>
                <a:latin typeface="Lucida Console" panose="020B0609040504020204" pitchFamily="49" charset="0"/>
              </a:rPr>
              <a:t>rawData</a:t>
            </a:r>
            <a:r>
              <a:rPr lang="en-US" sz="1400" dirty="0" smtClean="0">
                <a:solidFill>
                  <a:srgbClr val="40AC04"/>
                </a:solidFill>
                <a:latin typeface="Lucida Console" panose="020B0609040504020204" pitchFamily="49" charset="0"/>
              </a:rPr>
              <a:t>)</a:t>
            </a:r>
          </a:p>
          <a:p>
            <a:pPr algn="l"/>
            <a:r>
              <a:rPr lang="en-US" sz="1400" dirty="0" smtClean="0">
                <a:solidFill>
                  <a:srgbClr val="40AC04"/>
                </a:solidFill>
                <a:latin typeface="Lucida Console" panose="020B0609040504020204" pitchFamily="49" charset="0"/>
              </a:rPr>
              <a:t>print( </a:t>
            </a:r>
            <a:r>
              <a:rPr lang="en-US" sz="1400" dirty="0" err="1" smtClean="0">
                <a:solidFill>
                  <a:srgbClr val="40AC04"/>
                </a:solidFill>
                <a:latin typeface="Lucida Console" panose="020B0609040504020204" pitchFamily="49" charset="0"/>
              </a:rPr>
              <a:t>jsonData</a:t>
            </a:r>
            <a:r>
              <a:rPr lang="en-US" sz="1400" dirty="0" smtClean="0">
                <a:solidFill>
                  <a:srgbClr val="40AC04"/>
                </a:solidFill>
                <a:latin typeface="Lucida Console" panose="020B0609040504020204" pitchFamily="49" charset="0"/>
              </a:rPr>
              <a:t>[‘</a:t>
            </a:r>
            <a:r>
              <a:rPr lang="en-US" sz="1400" dirty="0" err="1" smtClean="0">
                <a:solidFill>
                  <a:srgbClr val="40AC04"/>
                </a:solidFill>
                <a:latin typeface="Lucida Console" panose="020B0609040504020204" pitchFamily="49" charset="0"/>
              </a:rPr>
              <a:t>SerialNumber</a:t>
            </a:r>
            <a:r>
              <a:rPr lang="en-US" sz="1400" dirty="0" smtClean="0">
                <a:solidFill>
                  <a:srgbClr val="40AC04"/>
                </a:solidFill>
                <a:latin typeface="Lucida Console" panose="020B0609040504020204" pitchFamily="49" charset="0"/>
              </a:rPr>
              <a:t>’] )</a:t>
            </a:r>
          </a:p>
        </p:txBody>
      </p:sp>
      <p:sp>
        <p:nvSpPr>
          <p:cNvPr id="10" name="TextBox 9"/>
          <p:cNvSpPr txBox="1"/>
          <p:nvPr/>
        </p:nvSpPr>
        <p:spPr>
          <a:xfrm>
            <a:off x="893366" y="4382047"/>
            <a:ext cx="4333875" cy="338554"/>
          </a:xfrm>
          <a:prstGeom prst="rect">
            <a:avLst/>
          </a:prstGeom>
          <a:solidFill>
            <a:schemeClr val="tx1"/>
          </a:solidFill>
        </p:spPr>
        <p:txBody>
          <a:bodyPr wrap="square" rtlCol="0">
            <a:spAutoFit/>
          </a:bodyPr>
          <a:lstStyle>
            <a:defPPr>
              <a:defRPr lang="en-US"/>
            </a:defPPr>
            <a:lvl1pPr>
              <a:defRPr sz="1600">
                <a:solidFill>
                  <a:srgbClr val="40AC04"/>
                </a:solidFill>
                <a:latin typeface="Lucida Console" panose="020B0609040504020204" pitchFamily="49" charset="0"/>
              </a:defRPr>
            </a:lvl1pPr>
          </a:lstStyle>
          <a:p>
            <a:r>
              <a:rPr lang="en-US" dirty="0"/>
              <a:t>1A87CA442K</a:t>
            </a:r>
          </a:p>
        </p:txBody>
      </p:sp>
    </p:spTree>
    <p:extLst>
      <p:ext uri="{BB962C8B-B14F-4D97-AF65-F5344CB8AC3E}">
        <p14:creationId xmlns:p14="http://schemas.microsoft.com/office/powerpoint/2010/main" val="259071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04800" y="1752600"/>
            <a:ext cx="4343400" cy="2209800"/>
          </a:xfrm>
          <a:solidFill>
            <a:schemeClr val="accent3">
              <a:lumMod val="85000"/>
            </a:schemeClr>
          </a:solidFill>
          <a:ln w="28575">
            <a:solidFill>
              <a:schemeClr val="accent2">
                <a:lumMod val="50000"/>
              </a:schemeClr>
            </a:solidFill>
          </a:ln>
        </p:spPr>
        <p:txBody>
          <a:bodyPr/>
          <a:lstStyle/>
          <a:p>
            <a:pPr marL="0" indent="0">
              <a:buFont typeface="Times" charset="0"/>
              <a:buNone/>
              <a:defRPr/>
            </a:pPr>
            <a:r>
              <a:rPr lang="en-US" altLang="en-US" sz="1400" b="1" dirty="0" smtClean="0">
                <a:solidFill>
                  <a:schemeClr val="tx1"/>
                </a:solidFill>
              </a:rPr>
              <a:t>Retrieve “IPMI class” data</a:t>
            </a:r>
          </a:p>
          <a:p>
            <a:pPr marL="0" indent="0">
              <a:buFont typeface="Times" charset="0"/>
              <a:buChar char="•"/>
              <a:defRPr/>
            </a:pPr>
            <a:r>
              <a:rPr lang="en-US" altLang="en-US" sz="1400" dirty="0" smtClean="0"/>
              <a:t>Basic server identification and asset info</a:t>
            </a:r>
          </a:p>
          <a:p>
            <a:pPr marL="0" indent="0">
              <a:buFont typeface="Times" charset="0"/>
              <a:buChar char="•"/>
              <a:defRPr/>
            </a:pPr>
            <a:r>
              <a:rPr lang="en-US" altLang="en-US" sz="1400" dirty="0" smtClean="0"/>
              <a:t>Health state</a:t>
            </a:r>
          </a:p>
          <a:p>
            <a:pPr marL="0" indent="0">
              <a:buFont typeface="Times" charset="0"/>
              <a:buChar char="•"/>
              <a:defRPr/>
            </a:pPr>
            <a:r>
              <a:rPr lang="en-US" altLang="en-US" sz="1400" dirty="0" smtClean="0"/>
              <a:t>Temperature sensors and fans</a:t>
            </a:r>
          </a:p>
          <a:p>
            <a:pPr marL="0" indent="0">
              <a:buFont typeface="Times" charset="0"/>
              <a:buChar char="•"/>
              <a:defRPr/>
            </a:pPr>
            <a:r>
              <a:rPr lang="en-US" altLang="en-US" sz="1400" dirty="0" smtClean="0"/>
              <a:t>Power supply, power consumption and thresholds</a:t>
            </a:r>
          </a:p>
          <a:p>
            <a:pPr marL="0" lvl="1" indent="0">
              <a:spcBef>
                <a:spcPts val="1200"/>
              </a:spcBef>
              <a:buFont typeface="Times" charset="0"/>
              <a:buNone/>
              <a:defRPr/>
            </a:pPr>
            <a:r>
              <a:rPr lang="en-US" altLang="en-US" sz="1400" b="1" dirty="0">
                <a:solidFill>
                  <a:schemeClr val="tx1"/>
                </a:solidFill>
              </a:rPr>
              <a:t>Basic I/O infrastructure data</a:t>
            </a:r>
          </a:p>
          <a:p>
            <a:pPr marL="0" lvl="1" indent="0">
              <a:buFont typeface="Arial" pitchFamily="34" charset="0"/>
              <a:buChar char="•"/>
              <a:defRPr/>
            </a:pPr>
            <a:r>
              <a:rPr lang="en-US" altLang="en-US" sz="1400" dirty="0">
                <a:solidFill>
                  <a:srgbClr val="1B1F95"/>
                </a:solidFill>
              </a:rPr>
              <a:t>Host NIC MAC address(</a:t>
            </a:r>
            <a:r>
              <a:rPr lang="en-US" altLang="en-US" sz="1400" dirty="0" err="1">
                <a:solidFill>
                  <a:srgbClr val="1B1F95"/>
                </a:solidFill>
              </a:rPr>
              <a:t>es</a:t>
            </a:r>
            <a:r>
              <a:rPr lang="en-US" altLang="en-US" sz="1400" dirty="0">
                <a:solidFill>
                  <a:srgbClr val="1B1F95"/>
                </a:solidFill>
              </a:rPr>
              <a:t>) for LOM devices</a:t>
            </a:r>
          </a:p>
          <a:p>
            <a:pPr marL="0" lvl="1" indent="0">
              <a:buFont typeface="Arial" pitchFamily="34" charset="0"/>
              <a:buChar char="•"/>
              <a:defRPr/>
            </a:pPr>
            <a:r>
              <a:rPr lang="en-US" altLang="en-US" sz="1400" dirty="0">
                <a:solidFill>
                  <a:srgbClr val="1B1F95"/>
                </a:solidFill>
              </a:rPr>
              <a:t>Simple hard drive status / fault reporting</a:t>
            </a:r>
          </a:p>
          <a:p>
            <a:pPr marL="0" indent="0">
              <a:buFont typeface="Times" charset="0"/>
              <a:buChar char="•"/>
              <a:defRPr/>
            </a:pPr>
            <a:endParaRPr lang="en-US" altLang="en-US" sz="1400" b="1" dirty="0" smtClean="0">
              <a:solidFill>
                <a:schemeClr val="tx1"/>
              </a:solidFill>
            </a:endParaRPr>
          </a:p>
          <a:p>
            <a:pPr marL="0" indent="0">
              <a:buFont typeface="Times" charset="0"/>
              <a:buNone/>
              <a:defRPr/>
            </a:pPr>
            <a:endParaRPr lang="en-US" altLang="en-US" sz="1600" dirty="0" smtClean="0"/>
          </a:p>
          <a:p>
            <a:pPr marL="0" lvl="1" indent="0">
              <a:buFont typeface="Arial" pitchFamily="34" charset="0"/>
              <a:buChar char="•"/>
              <a:defRPr/>
            </a:pPr>
            <a:endParaRPr lang="en-US" altLang="en-US" sz="1200" b="1" dirty="0" smtClean="0">
              <a:solidFill>
                <a:schemeClr val="tx1"/>
              </a:solidFill>
            </a:endParaRPr>
          </a:p>
          <a:p>
            <a:pPr marL="0" indent="0">
              <a:buFont typeface="Arial" pitchFamily="34" charset="0"/>
              <a:buChar char="•"/>
              <a:defRPr/>
            </a:pPr>
            <a:endParaRPr lang="en-US" altLang="en-US" sz="1400" dirty="0" smtClean="0"/>
          </a:p>
          <a:p>
            <a:pPr marL="0" indent="0">
              <a:buFont typeface="Arial" pitchFamily="34" charset="0"/>
              <a:buChar char="•"/>
              <a:defRPr/>
            </a:pPr>
            <a:endParaRPr lang="en-US" altLang="en-US" sz="1400" dirty="0" smtClean="0"/>
          </a:p>
        </p:txBody>
      </p:sp>
      <p:sp>
        <p:nvSpPr>
          <p:cNvPr id="21507" name="Content Placeholder 3"/>
          <p:cNvSpPr>
            <a:spLocks noGrp="1"/>
          </p:cNvSpPr>
          <p:nvPr>
            <p:ph sz="quarter" idx="4294967295"/>
          </p:nvPr>
        </p:nvSpPr>
        <p:spPr>
          <a:xfrm>
            <a:off x="4876800" y="1773238"/>
            <a:ext cx="3741738" cy="1274762"/>
          </a:xfrm>
          <a:solidFill>
            <a:srgbClr val="FFFFCC"/>
          </a:solidFill>
          <a:ln w="28575">
            <a:solidFill>
              <a:srgbClr val="C00000"/>
            </a:solidFill>
            <a:miter lim="800000"/>
            <a:headEnd/>
            <a:tailEnd/>
          </a:ln>
        </p:spPr>
        <p:txBody>
          <a:bodyPr/>
          <a:lstStyle/>
          <a:p>
            <a:pPr marL="0" lvl="1" indent="0" defTabSz="457200">
              <a:buFont typeface="Times" panose="02020603050405020304" pitchFamily="18" charset="0"/>
              <a:buNone/>
            </a:pPr>
            <a:r>
              <a:rPr lang="en-US" altLang="en-US" sz="1400" b="1" smtClean="0">
                <a:solidFill>
                  <a:schemeClr val="tx1"/>
                </a:solidFill>
              </a:rPr>
              <a:t>Perform Common Actions</a:t>
            </a:r>
          </a:p>
          <a:p>
            <a:pPr defTabSz="457200"/>
            <a:r>
              <a:rPr lang="en-US" altLang="en-US" sz="1400" smtClean="0"/>
              <a:t>Reboot / power cycle server</a:t>
            </a:r>
          </a:p>
          <a:p>
            <a:pPr defTabSz="457200"/>
            <a:r>
              <a:rPr lang="en-US" altLang="en-US" sz="1400" smtClean="0"/>
              <a:t>Change boot order / device</a:t>
            </a:r>
          </a:p>
          <a:p>
            <a:pPr defTabSz="457200"/>
            <a:r>
              <a:rPr lang="en-US" altLang="en-US" sz="1400" smtClean="0"/>
              <a:t>Set power thresholds</a:t>
            </a:r>
          </a:p>
        </p:txBody>
      </p:sp>
      <p:sp>
        <p:nvSpPr>
          <p:cNvPr id="21508" name="Title 5"/>
          <p:cNvSpPr>
            <a:spLocks noGrp="1"/>
          </p:cNvSpPr>
          <p:nvPr>
            <p:ph type="title"/>
          </p:nvPr>
        </p:nvSpPr>
        <p:spPr>
          <a:xfrm>
            <a:off x="457200" y="930275"/>
            <a:ext cx="8534400" cy="685800"/>
          </a:xfrm>
        </p:spPr>
        <p:txBody>
          <a:bodyPr/>
          <a:lstStyle/>
          <a:p>
            <a:r>
              <a:rPr lang="en-US" altLang="en-US" sz="2800" smtClean="0"/>
              <a:t>Redfish v1.0 Feature Set</a:t>
            </a:r>
          </a:p>
        </p:txBody>
      </p:sp>
      <p:sp>
        <p:nvSpPr>
          <p:cNvPr id="5" name="Content Placeholder 2"/>
          <p:cNvSpPr txBox="1">
            <a:spLocks/>
          </p:cNvSpPr>
          <p:nvPr/>
        </p:nvSpPr>
        <p:spPr bwMode="auto">
          <a:xfrm>
            <a:off x="304800" y="4114800"/>
            <a:ext cx="4343400" cy="914400"/>
          </a:xfrm>
          <a:prstGeom prst="rect">
            <a:avLst/>
          </a:prstGeom>
          <a:solidFill>
            <a:schemeClr val="accent2">
              <a:lumMod val="20000"/>
              <a:lumOff val="80000"/>
            </a:schemeClr>
          </a:solidFill>
          <a:ln w="28575">
            <a:solidFill>
              <a:schemeClr val="accent2">
                <a:lumMod val="50000"/>
              </a:schemeClr>
            </a:solidFill>
          </a:ln>
        </p:spPr>
        <p:txBody>
          <a:bodyPr/>
          <a:lstStyle>
            <a:lvl1pPr marL="342900" indent="-342900" algn="l" rtl="0" eaLnBrk="0" fontAlgn="base" hangingPunct="0">
              <a:spcBef>
                <a:spcPct val="20000"/>
              </a:spcBef>
              <a:spcAft>
                <a:spcPct val="0"/>
              </a:spcAft>
              <a:buFont typeface="Times" charset="0"/>
              <a:buChar char="•"/>
              <a:defRPr sz="2000">
                <a:solidFill>
                  <a:srgbClr val="1B1F95"/>
                </a:solidFill>
                <a:latin typeface="+mn-lt"/>
                <a:ea typeface="MS PGothic" pitchFamily="34" charset="-128"/>
                <a:cs typeface="+mn-cs"/>
              </a:defRPr>
            </a:lvl1pPr>
            <a:lvl2pPr marL="742950" indent="-285750" algn="l" rtl="0" eaLnBrk="0" fontAlgn="base" hangingPunct="0">
              <a:spcBef>
                <a:spcPct val="20000"/>
              </a:spcBef>
              <a:spcAft>
                <a:spcPct val="0"/>
              </a:spcAft>
              <a:buFont typeface="Times" charset="0"/>
              <a:buChar char="•"/>
              <a:defRPr>
                <a:solidFill>
                  <a:srgbClr val="5B5B5B"/>
                </a:solidFill>
                <a:latin typeface="+mn-lt"/>
                <a:ea typeface="MS PGothic" pitchFamily="34" charset="-128"/>
                <a:cs typeface="+mn-cs"/>
              </a:defRPr>
            </a:lvl2pPr>
            <a:lvl3pPr marL="1143000" indent="-228600" algn="l" rtl="0" eaLnBrk="0" fontAlgn="base" hangingPunct="0">
              <a:spcBef>
                <a:spcPct val="20000"/>
              </a:spcBef>
              <a:spcAft>
                <a:spcPct val="0"/>
              </a:spcAft>
              <a:buFont typeface="Times" charset="0"/>
              <a:buChar char="•"/>
              <a:defRPr sz="1600">
                <a:solidFill>
                  <a:srgbClr val="1B1F95"/>
                </a:solidFill>
                <a:latin typeface="+mn-lt"/>
                <a:ea typeface="MS PGothic" pitchFamily="34" charset="-128"/>
                <a:cs typeface="+mn-cs"/>
              </a:defRPr>
            </a:lvl3pPr>
            <a:lvl4pPr marL="1600200" indent="-228600" algn="l" rtl="0" eaLnBrk="0" fontAlgn="base" hangingPunct="0">
              <a:spcBef>
                <a:spcPct val="20000"/>
              </a:spcBef>
              <a:spcAft>
                <a:spcPct val="0"/>
              </a:spcAft>
              <a:buFont typeface="Times" charset="0"/>
              <a:buChar char="•"/>
              <a:defRPr sz="1400">
                <a:solidFill>
                  <a:srgbClr val="5B5B5B"/>
                </a:solidFill>
                <a:latin typeface="+mn-lt"/>
                <a:ea typeface="MS PGothic" pitchFamily="34" charset="-128"/>
                <a:cs typeface="+mn-cs"/>
              </a:defRPr>
            </a:lvl4pPr>
            <a:lvl5pPr marL="2057400" indent="-228600" algn="l" rtl="0" eaLnBrk="0" fontAlgn="base" hangingPunct="0">
              <a:spcBef>
                <a:spcPct val="20000"/>
              </a:spcBef>
              <a:spcAft>
                <a:spcPct val="0"/>
              </a:spcAft>
              <a:buFont typeface="Times" charset="0"/>
              <a:buChar char="•"/>
              <a:defRPr sz="1400">
                <a:solidFill>
                  <a:srgbClr val="1B1F95"/>
                </a:solidFill>
                <a:latin typeface="+mn-lt"/>
                <a:ea typeface="MS PGothic" pitchFamily="34" charset="-128"/>
                <a:cs typeface="+mn-cs"/>
              </a:defRPr>
            </a:lvl5pPr>
            <a:lvl6pPr marL="25146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6pPr>
            <a:lvl7pPr marL="29718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7pPr>
            <a:lvl8pPr marL="34290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8pPr>
            <a:lvl9pPr marL="38862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9pPr>
          </a:lstStyle>
          <a:p>
            <a:pPr marL="0" lvl="1" indent="0">
              <a:spcBef>
                <a:spcPts val="1200"/>
              </a:spcBef>
              <a:buFont typeface="Times" charset="0"/>
              <a:buNone/>
              <a:defRPr/>
            </a:pPr>
            <a:r>
              <a:rPr lang="en-US" altLang="en-US" sz="1400" b="1" dirty="0" smtClean="0">
                <a:solidFill>
                  <a:schemeClr val="tx1"/>
                </a:solidFill>
              </a:rPr>
              <a:t>Discovery</a:t>
            </a:r>
          </a:p>
          <a:p>
            <a:pPr marL="0" lvl="1" indent="0">
              <a:buFont typeface="Arial" pitchFamily="34" charset="0"/>
              <a:buChar char="•"/>
              <a:defRPr/>
            </a:pPr>
            <a:r>
              <a:rPr lang="en-US" altLang="en-US" sz="1400" dirty="0" smtClean="0">
                <a:solidFill>
                  <a:srgbClr val="1B1F95"/>
                </a:solidFill>
              </a:rPr>
              <a:t>Service endpoint (network-based discovery)</a:t>
            </a:r>
          </a:p>
          <a:p>
            <a:pPr marL="0" lvl="1" indent="0">
              <a:buFont typeface="Arial" pitchFamily="34" charset="0"/>
              <a:buChar char="•"/>
              <a:defRPr/>
            </a:pPr>
            <a:r>
              <a:rPr lang="en-US" altLang="en-US" sz="1400" dirty="0" smtClean="0">
                <a:solidFill>
                  <a:srgbClr val="1B1F95"/>
                </a:solidFill>
              </a:rPr>
              <a:t>System topology (rack/chassis/server/node)</a:t>
            </a:r>
            <a:endParaRPr lang="en-US" altLang="en-US" sz="1600" dirty="0" smtClean="0"/>
          </a:p>
          <a:p>
            <a:pPr marL="0" lvl="1" indent="0">
              <a:buFont typeface="Arial" pitchFamily="34" charset="0"/>
              <a:buChar char="•"/>
              <a:defRPr/>
            </a:pPr>
            <a:endParaRPr lang="en-US" altLang="en-US" sz="1200" b="1" dirty="0" smtClean="0">
              <a:solidFill>
                <a:schemeClr val="tx1"/>
              </a:solidFill>
            </a:endParaRPr>
          </a:p>
          <a:p>
            <a:pPr marL="0" indent="0">
              <a:buFont typeface="Arial" pitchFamily="34" charset="0"/>
              <a:buChar char="•"/>
              <a:defRPr/>
            </a:pPr>
            <a:endParaRPr lang="en-US" altLang="en-US" sz="1400" dirty="0" smtClean="0"/>
          </a:p>
          <a:p>
            <a:pPr marL="0" indent="0">
              <a:buFont typeface="Arial" pitchFamily="34" charset="0"/>
              <a:buChar char="•"/>
              <a:defRPr/>
            </a:pPr>
            <a:endParaRPr lang="en-US" altLang="en-US" sz="1400" dirty="0" smtClean="0"/>
          </a:p>
        </p:txBody>
      </p:sp>
      <p:sp>
        <p:nvSpPr>
          <p:cNvPr id="6" name="Content Placeholder 2"/>
          <p:cNvSpPr txBox="1">
            <a:spLocks/>
          </p:cNvSpPr>
          <p:nvPr/>
        </p:nvSpPr>
        <p:spPr bwMode="auto">
          <a:xfrm>
            <a:off x="304800" y="5257800"/>
            <a:ext cx="4343400" cy="685800"/>
          </a:xfrm>
          <a:prstGeom prst="rect">
            <a:avLst/>
          </a:prstGeom>
          <a:solidFill>
            <a:schemeClr val="accent5">
              <a:lumMod val="90000"/>
            </a:schemeClr>
          </a:solidFill>
          <a:ln w="28575">
            <a:solidFill>
              <a:schemeClr val="accent2">
                <a:lumMod val="50000"/>
              </a:schemeClr>
            </a:solidFill>
          </a:ln>
        </p:spPr>
        <p:txBody>
          <a:bodyPr/>
          <a:lstStyle>
            <a:lvl1pPr marL="342900" indent="-342900" algn="l" rtl="0" eaLnBrk="0" fontAlgn="base" hangingPunct="0">
              <a:spcBef>
                <a:spcPct val="20000"/>
              </a:spcBef>
              <a:spcAft>
                <a:spcPct val="0"/>
              </a:spcAft>
              <a:buFont typeface="Times" charset="0"/>
              <a:buChar char="•"/>
              <a:defRPr sz="2000">
                <a:solidFill>
                  <a:srgbClr val="1B1F95"/>
                </a:solidFill>
                <a:latin typeface="+mn-lt"/>
                <a:ea typeface="MS PGothic" pitchFamily="34" charset="-128"/>
                <a:cs typeface="+mn-cs"/>
              </a:defRPr>
            </a:lvl1pPr>
            <a:lvl2pPr marL="742950" indent="-285750" algn="l" rtl="0" eaLnBrk="0" fontAlgn="base" hangingPunct="0">
              <a:spcBef>
                <a:spcPct val="20000"/>
              </a:spcBef>
              <a:spcAft>
                <a:spcPct val="0"/>
              </a:spcAft>
              <a:buFont typeface="Times" charset="0"/>
              <a:buChar char="•"/>
              <a:defRPr>
                <a:solidFill>
                  <a:srgbClr val="5B5B5B"/>
                </a:solidFill>
                <a:latin typeface="+mn-lt"/>
                <a:ea typeface="MS PGothic" pitchFamily="34" charset="-128"/>
                <a:cs typeface="+mn-cs"/>
              </a:defRPr>
            </a:lvl2pPr>
            <a:lvl3pPr marL="1143000" indent="-228600" algn="l" rtl="0" eaLnBrk="0" fontAlgn="base" hangingPunct="0">
              <a:spcBef>
                <a:spcPct val="20000"/>
              </a:spcBef>
              <a:spcAft>
                <a:spcPct val="0"/>
              </a:spcAft>
              <a:buFont typeface="Times" charset="0"/>
              <a:buChar char="•"/>
              <a:defRPr sz="1600">
                <a:solidFill>
                  <a:srgbClr val="1B1F95"/>
                </a:solidFill>
                <a:latin typeface="+mn-lt"/>
                <a:ea typeface="MS PGothic" pitchFamily="34" charset="-128"/>
                <a:cs typeface="+mn-cs"/>
              </a:defRPr>
            </a:lvl3pPr>
            <a:lvl4pPr marL="1600200" indent="-228600" algn="l" rtl="0" eaLnBrk="0" fontAlgn="base" hangingPunct="0">
              <a:spcBef>
                <a:spcPct val="20000"/>
              </a:spcBef>
              <a:spcAft>
                <a:spcPct val="0"/>
              </a:spcAft>
              <a:buFont typeface="Times" charset="0"/>
              <a:buChar char="•"/>
              <a:defRPr sz="1400">
                <a:solidFill>
                  <a:srgbClr val="5B5B5B"/>
                </a:solidFill>
                <a:latin typeface="+mn-lt"/>
                <a:ea typeface="MS PGothic" pitchFamily="34" charset="-128"/>
                <a:cs typeface="+mn-cs"/>
              </a:defRPr>
            </a:lvl4pPr>
            <a:lvl5pPr marL="2057400" indent="-228600" algn="l" rtl="0" eaLnBrk="0" fontAlgn="base" hangingPunct="0">
              <a:spcBef>
                <a:spcPct val="20000"/>
              </a:spcBef>
              <a:spcAft>
                <a:spcPct val="0"/>
              </a:spcAft>
              <a:buFont typeface="Times" charset="0"/>
              <a:buChar char="•"/>
              <a:defRPr sz="1400">
                <a:solidFill>
                  <a:srgbClr val="1B1F95"/>
                </a:solidFill>
                <a:latin typeface="+mn-lt"/>
                <a:ea typeface="MS PGothic" pitchFamily="34" charset="-128"/>
                <a:cs typeface="+mn-cs"/>
              </a:defRPr>
            </a:lvl5pPr>
            <a:lvl6pPr marL="25146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6pPr>
            <a:lvl7pPr marL="29718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7pPr>
            <a:lvl8pPr marL="34290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8pPr>
            <a:lvl9pPr marL="38862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9pPr>
          </a:lstStyle>
          <a:p>
            <a:pPr marL="0" lvl="1" indent="0">
              <a:spcBef>
                <a:spcPts val="1200"/>
              </a:spcBef>
              <a:buFont typeface="Times" charset="0"/>
              <a:buNone/>
              <a:defRPr/>
            </a:pPr>
            <a:r>
              <a:rPr lang="en-US" altLang="en-US" sz="1400" b="1" dirty="0" smtClean="0">
                <a:solidFill>
                  <a:schemeClr val="tx1"/>
                </a:solidFill>
              </a:rPr>
              <a:t>Security</a:t>
            </a:r>
          </a:p>
          <a:p>
            <a:pPr marL="0" lvl="1" indent="0">
              <a:buFont typeface="Arial" pitchFamily="34" charset="0"/>
              <a:buChar char="•"/>
              <a:defRPr/>
            </a:pPr>
            <a:r>
              <a:rPr lang="en-US" altLang="en-US" sz="1400" dirty="0" smtClean="0">
                <a:solidFill>
                  <a:srgbClr val="1B1F95"/>
                </a:solidFill>
              </a:rPr>
              <a:t>Session-based leverages HTTPS</a:t>
            </a:r>
          </a:p>
          <a:p>
            <a:pPr marL="0" indent="0">
              <a:defRPr/>
            </a:pPr>
            <a:endParaRPr lang="en-US" altLang="en-US" sz="1600" dirty="0" smtClean="0"/>
          </a:p>
          <a:p>
            <a:pPr marL="0" lvl="1" indent="0">
              <a:buFont typeface="Arial" pitchFamily="34" charset="0"/>
              <a:buChar char="•"/>
              <a:defRPr/>
            </a:pPr>
            <a:endParaRPr lang="en-US" altLang="en-US" sz="1200" b="1" dirty="0" smtClean="0">
              <a:solidFill>
                <a:schemeClr val="tx1"/>
              </a:solidFill>
            </a:endParaRPr>
          </a:p>
          <a:p>
            <a:pPr marL="0" indent="0">
              <a:buFont typeface="Arial" pitchFamily="34" charset="0"/>
              <a:buChar char="•"/>
              <a:defRPr/>
            </a:pPr>
            <a:endParaRPr lang="en-US" altLang="en-US" sz="1400" dirty="0" smtClean="0"/>
          </a:p>
          <a:p>
            <a:pPr marL="0" indent="0">
              <a:buFont typeface="Arial" pitchFamily="34" charset="0"/>
              <a:buChar char="•"/>
              <a:defRPr/>
            </a:pPr>
            <a:endParaRPr lang="en-US" altLang="en-US" sz="1400" dirty="0" smtClean="0"/>
          </a:p>
        </p:txBody>
      </p:sp>
      <p:sp>
        <p:nvSpPr>
          <p:cNvPr id="8" name="Content Placeholder 3"/>
          <p:cNvSpPr txBox="1">
            <a:spLocks/>
          </p:cNvSpPr>
          <p:nvPr/>
        </p:nvSpPr>
        <p:spPr bwMode="auto">
          <a:xfrm>
            <a:off x="4876800" y="4522788"/>
            <a:ext cx="3741738" cy="914400"/>
          </a:xfrm>
          <a:prstGeom prst="rect">
            <a:avLst/>
          </a:prstGeom>
          <a:solidFill>
            <a:srgbClr val="FFFF66"/>
          </a:solidFill>
          <a:ln w="28575">
            <a:solidFill>
              <a:srgbClr val="C00000"/>
            </a:solidFill>
          </a:ln>
        </p:spPr>
        <p:txBody>
          <a:bodyPr/>
          <a:lstStyle>
            <a:lvl1pPr marL="342900" indent="-342900" algn="l" rtl="0" eaLnBrk="0" fontAlgn="base" hangingPunct="0">
              <a:spcBef>
                <a:spcPct val="20000"/>
              </a:spcBef>
              <a:spcAft>
                <a:spcPct val="0"/>
              </a:spcAft>
              <a:buFont typeface="Times" charset="0"/>
              <a:buChar char="•"/>
              <a:defRPr sz="2000">
                <a:solidFill>
                  <a:srgbClr val="1B1F95"/>
                </a:solidFill>
                <a:latin typeface="+mn-lt"/>
                <a:ea typeface="MS PGothic" pitchFamily="34" charset="-128"/>
                <a:cs typeface="+mn-cs"/>
              </a:defRPr>
            </a:lvl1pPr>
            <a:lvl2pPr marL="742950" indent="-285750" algn="l" rtl="0" eaLnBrk="0" fontAlgn="base" hangingPunct="0">
              <a:spcBef>
                <a:spcPct val="20000"/>
              </a:spcBef>
              <a:spcAft>
                <a:spcPct val="0"/>
              </a:spcAft>
              <a:buFont typeface="Times" charset="0"/>
              <a:buChar char="•"/>
              <a:defRPr>
                <a:solidFill>
                  <a:srgbClr val="5B5B5B"/>
                </a:solidFill>
                <a:latin typeface="+mn-lt"/>
                <a:ea typeface="MS PGothic" pitchFamily="34" charset="-128"/>
                <a:cs typeface="+mn-cs"/>
              </a:defRPr>
            </a:lvl2pPr>
            <a:lvl3pPr marL="1143000" indent="-228600" algn="l" rtl="0" eaLnBrk="0" fontAlgn="base" hangingPunct="0">
              <a:spcBef>
                <a:spcPct val="20000"/>
              </a:spcBef>
              <a:spcAft>
                <a:spcPct val="0"/>
              </a:spcAft>
              <a:buFont typeface="Times" charset="0"/>
              <a:buChar char="•"/>
              <a:defRPr sz="1600">
                <a:solidFill>
                  <a:srgbClr val="1B1F95"/>
                </a:solidFill>
                <a:latin typeface="+mn-lt"/>
                <a:ea typeface="MS PGothic" pitchFamily="34" charset="-128"/>
                <a:cs typeface="+mn-cs"/>
              </a:defRPr>
            </a:lvl3pPr>
            <a:lvl4pPr marL="1600200" indent="-228600" algn="l" rtl="0" eaLnBrk="0" fontAlgn="base" hangingPunct="0">
              <a:spcBef>
                <a:spcPct val="20000"/>
              </a:spcBef>
              <a:spcAft>
                <a:spcPct val="0"/>
              </a:spcAft>
              <a:buFont typeface="Times" charset="0"/>
              <a:buChar char="•"/>
              <a:defRPr sz="1400">
                <a:solidFill>
                  <a:srgbClr val="5B5B5B"/>
                </a:solidFill>
                <a:latin typeface="+mn-lt"/>
                <a:ea typeface="MS PGothic" pitchFamily="34" charset="-128"/>
                <a:cs typeface="+mn-cs"/>
              </a:defRPr>
            </a:lvl4pPr>
            <a:lvl5pPr marL="2057400" indent="-228600" algn="l" rtl="0" eaLnBrk="0" fontAlgn="base" hangingPunct="0">
              <a:spcBef>
                <a:spcPct val="20000"/>
              </a:spcBef>
              <a:spcAft>
                <a:spcPct val="0"/>
              </a:spcAft>
              <a:buFont typeface="Times" charset="0"/>
              <a:buChar char="•"/>
              <a:defRPr sz="1400">
                <a:solidFill>
                  <a:srgbClr val="1B1F95"/>
                </a:solidFill>
                <a:latin typeface="+mn-lt"/>
                <a:ea typeface="MS PGothic" pitchFamily="34" charset="-128"/>
                <a:cs typeface="+mn-cs"/>
              </a:defRPr>
            </a:lvl5pPr>
            <a:lvl6pPr marL="25146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6pPr>
            <a:lvl7pPr marL="29718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7pPr>
            <a:lvl8pPr marL="34290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8pPr>
            <a:lvl9pPr marL="38862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9pPr>
          </a:lstStyle>
          <a:p>
            <a:pPr marL="0" indent="0">
              <a:buFont typeface="Times" pitchFamily="-65" charset="0"/>
              <a:buNone/>
              <a:defRPr/>
            </a:pPr>
            <a:r>
              <a:rPr lang="en-US" sz="1400" b="1" dirty="0" smtClean="0">
                <a:solidFill>
                  <a:schemeClr val="tx1"/>
                </a:solidFill>
              </a:rPr>
              <a:t>BMC infrastructure</a:t>
            </a:r>
          </a:p>
          <a:p>
            <a:pPr>
              <a:buFont typeface="Times" pitchFamily="-65" charset="0"/>
              <a:buChar char="•"/>
              <a:defRPr/>
            </a:pPr>
            <a:r>
              <a:rPr lang="en-US" sz="1400" dirty="0" smtClean="0"/>
              <a:t>View / configure BMC network settings</a:t>
            </a:r>
          </a:p>
          <a:p>
            <a:pPr>
              <a:buFont typeface="Times" pitchFamily="-65" charset="0"/>
              <a:buChar char="•"/>
              <a:defRPr/>
            </a:pPr>
            <a:r>
              <a:rPr lang="en-US" sz="1400" dirty="0" smtClean="0"/>
              <a:t>Manage local BMC user accounts</a:t>
            </a:r>
          </a:p>
          <a:p>
            <a:pPr>
              <a:buFont typeface="Times" pitchFamily="-65" charset="0"/>
              <a:buChar char="•"/>
              <a:defRPr/>
            </a:pPr>
            <a:endParaRPr lang="en-US" sz="1400" dirty="0" smtClean="0"/>
          </a:p>
        </p:txBody>
      </p:sp>
      <p:sp>
        <p:nvSpPr>
          <p:cNvPr id="21512" name="Content Placeholder 3"/>
          <p:cNvSpPr txBox="1">
            <a:spLocks/>
          </p:cNvSpPr>
          <p:nvPr/>
        </p:nvSpPr>
        <p:spPr bwMode="auto">
          <a:xfrm>
            <a:off x="4876800" y="3205163"/>
            <a:ext cx="3741738" cy="1160462"/>
          </a:xfrm>
          <a:prstGeom prst="rect">
            <a:avLst/>
          </a:prstGeom>
          <a:solidFill>
            <a:srgbClr val="FFFF99"/>
          </a:solidFill>
          <a:ln w="28575">
            <a:solidFill>
              <a:srgbClr val="C00000"/>
            </a:solidFill>
            <a:miter lim="800000"/>
            <a:headEnd/>
            <a:tailEnd/>
          </a:ln>
        </p:spPr>
        <p:txBody>
          <a:bodyPr/>
          <a:lstStyle>
            <a:lvl1pPr marL="342900" indent="-342900" defTabSz="457200">
              <a:spcBef>
                <a:spcPct val="20000"/>
              </a:spcBef>
              <a:buFont typeface="Times" panose="02020603050405020304" pitchFamily="18" charset="0"/>
              <a:buChar char="•"/>
              <a:defRPr sz="2000">
                <a:solidFill>
                  <a:srgbClr val="1B1F95"/>
                </a:solidFill>
                <a:latin typeface="Arial" panose="020B0604020202020204" pitchFamily="34" charset="0"/>
                <a:ea typeface="MS PGothic" panose="020B0600070205080204" pitchFamily="34" charset="-128"/>
              </a:defRPr>
            </a:lvl1pPr>
            <a:lvl2pPr defTabSz="457200">
              <a:spcBef>
                <a:spcPct val="20000"/>
              </a:spcBef>
              <a:buFont typeface="Times" panose="02020603050405020304" pitchFamily="18" charset="0"/>
              <a:buChar char="•"/>
              <a:defRPr>
                <a:solidFill>
                  <a:srgbClr val="5B5B5B"/>
                </a:solidFill>
                <a:latin typeface="Arial" panose="020B0604020202020204" pitchFamily="34" charset="0"/>
                <a:ea typeface="MS PGothic" panose="020B0600070205080204" pitchFamily="34" charset="-128"/>
              </a:defRPr>
            </a:lvl2pPr>
            <a:lvl3pPr marL="1143000" indent="-228600" defTabSz="457200">
              <a:spcBef>
                <a:spcPct val="20000"/>
              </a:spcBef>
              <a:buFont typeface="Times" panose="02020603050405020304" pitchFamily="18" charset="0"/>
              <a:buChar char="•"/>
              <a:defRPr sz="1600">
                <a:solidFill>
                  <a:srgbClr val="1B1F95"/>
                </a:solidFill>
                <a:latin typeface="Arial" panose="020B0604020202020204" pitchFamily="34" charset="0"/>
                <a:ea typeface="MS PGothic" panose="020B0600070205080204" pitchFamily="34" charset="-128"/>
              </a:defRPr>
            </a:lvl3pPr>
            <a:lvl4pPr marL="1600200" indent="-228600" defTabSz="457200">
              <a:spcBef>
                <a:spcPct val="20000"/>
              </a:spcBef>
              <a:buFont typeface="Times" panose="02020603050405020304" pitchFamily="18" charset="0"/>
              <a:buChar char="•"/>
              <a:defRPr sz="1400">
                <a:solidFill>
                  <a:srgbClr val="5B5B5B"/>
                </a:solidFill>
                <a:latin typeface="Arial" panose="020B0604020202020204" pitchFamily="34" charset="0"/>
                <a:ea typeface="MS PGothic" panose="020B0600070205080204" pitchFamily="34" charset="-128"/>
              </a:defRPr>
            </a:lvl4pPr>
            <a:lvl5pPr marL="2057400" indent="-228600" defTabSz="457200">
              <a:spcBef>
                <a:spcPct val="20000"/>
              </a:spcBef>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Times" panose="02020603050405020304" pitchFamily="18" charset="0"/>
              <a:buChar char="•"/>
              <a:defRPr sz="1400">
                <a:solidFill>
                  <a:srgbClr val="1B1F95"/>
                </a:solidFill>
                <a:latin typeface="Arial" panose="020B0604020202020204" pitchFamily="34" charset="0"/>
                <a:ea typeface="MS PGothic" panose="020B0600070205080204" pitchFamily="34" charset="-128"/>
              </a:defRPr>
            </a:lvl9pPr>
          </a:lstStyle>
          <a:p>
            <a:pPr marL="0" lvl="1">
              <a:buFont typeface="Times" panose="02020603050405020304" pitchFamily="18" charset="0"/>
              <a:buNone/>
            </a:pPr>
            <a:r>
              <a:rPr lang="en-US" altLang="en-US" sz="1400" b="1">
                <a:solidFill>
                  <a:schemeClr val="tx1"/>
                </a:solidFill>
              </a:rPr>
              <a:t>Access and Notification</a:t>
            </a:r>
          </a:p>
          <a:p>
            <a:r>
              <a:rPr lang="en-US" altLang="en-US" sz="1400"/>
              <a:t>Serial console access via SSH</a:t>
            </a:r>
          </a:p>
          <a:p>
            <a:r>
              <a:rPr lang="en-US" altLang="en-US" sz="1400"/>
              <a:t>Alert / event notification method(s)</a:t>
            </a:r>
          </a:p>
          <a:p>
            <a:r>
              <a:rPr lang="en-US" altLang="en-US" sz="1400"/>
              <a:t>Event Log access method(s)</a:t>
            </a:r>
          </a:p>
        </p:txBody>
      </p:sp>
      <p:sp>
        <p:nvSpPr>
          <p:cNvPr id="9" name="Content Placeholder 3"/>
          <p:cNvSpPr txBox="1">
            <a:spLocks/>
          </p:cNvSpPr>
          <p:nvPr/>
        </p:nvSpPr>
        <p:spPr bwMode="auto">
          <a:xfrm>
            <a:off x="4876800" y="5594350"/>
            <a:ext cx="3741738" cy="349250"/>
          </a:xfrm>
          <a:prstGeom prst="rect">
            <a:avLst/>
          </a:prstGeom>
          <a:solidFill>
            <a:srgbClr val="FFC000"/>
          </a:solidFill>
          <a:ln w="28575">
            <a:solidFill>
              <a:srgbClr val="C00000"/>
            </a:solidFill>
          </a:ln>
        </p:spPr>
        <p:txBody>
          <a:bodyPr/>
          <a:lstStyle>
            <a:lvl1pPr marL="342900" indent="-342900" algn="l" rtl="0" eaLnBrk="0" fontAlgn="base" hangingPunct="0">
              <a:spcBef>
                <a:spcPct val="20000"/>
              </a:spcBef>
              <a:spcAft>
                <a:spcPct val="0"/>
              </a:spcAft>
              <a:buFont typeface="Times" charset="0"/>
              <a:buChar char="•"/>
              <a:defRPr sz="2000">
                <a:solidFill>
                  <a:srgbClr val="1B1F95"/>
                </a:solidFill>
                <a:latin typeface="+mn-lt"/>
                <a:ea typeface="MS PGothic" pitchFamily="34" charset="-128"/>
                <a:cs typeface="+mn-cs"/>
              </a:defRPr>
            </a:lvl1pPr>
            <a:lvl2pPr marL="742950" indent="-285750" algn="l" rtl="0" eaLnBrk="0" fontAlgn="base" hangingPunct="0">
              <a:spcBef>
                <a:spcPct val="20000"/>
              </a:spcBef>
              <a:spcAft>
                <a:spcPct val="0"/>
              </a:spcAft>
              <a:buFont typeface="Times" charset="0"/>
              <a:buChar char="•"/>
              <a:defRPr>
                <a:solidFill>
                  <a:srgbClr val="5B5B5B"/>
                </a:solidFill>
                <a:latin typeface="+mn-lt"/>
                <a:ea typeface="MS PGothic" pitchFamily="34" charset="-128"/>
                <a:cs typeface="+mn-cs"/>
              </a:defRPr>
            </a:lvl2pPr>
            <a:lvl3pPr marL="1143000" indent="-228600" algn="l" rtl="0" eaLnBrk="0" fontAlgn="base" hangingPunct="0">
              <a:spcBef>
                <a:spcPct val="20000"/>
              </a:spcBef>
              <a:spcAft>
                <a:spcPct val="0"/>
              </a:spcAft>
              <a:buFont typeface="Times" charset="0"/>
              <a:buChar char="•"/>
              <a:defRPr sz="1600">
                <a:solidFill>
                  <a:srgbClr val="1B1F95"/>
                </a:solidFill>
                <a:latin typeface="+mn-lt"/>
                <a:ea typeface="MS PGothic" pitchFamily="34" charset="-128"/>
                <a:cs typeface="+mn-cs"/>
              </a:defRPr>
            </a:lvl3pPr>
            <a:lvl4pPr marL="1600200" indent="-228600" algn="l" rtl="0" eaLnBrk="0" fontAlgn="base" hangingPunct="0">
              <a:spcBef>
                <a:spcPct val="20000"/>
              </a:spcBef>
              <a:spcAft>
                <a:spcPct val="0"/>
              </a:spcAft>
              <a:buFont typeface="Times" charset="0"/>
              <a:buChar char="•"/>
              <a:defRPr sz="1400">
                <a:solidFill>
                  <a:srgbClr val="5B5B5B"/>
                </a:solidFill>
                <a:latin typeface="+mn-lt"/>
                <a:ea typeface="MS PGothic" pitchFamily="34" charset="-128"/>
                <a:cs typeface="+mn-cs"/>
              </a:defRPr>
            </a:lvl4pPr>
            <a:lvl5pPr marL="2057400" indent="-228600" algn="l" rtl="0" eaLnBrk="0" fontAlgn="base" hangingPunct="0">
              <a:spcBef>
                <a:spcPct val="20000"/>
              </a:spcBef>
              <a:spcAft>
                <a:spcPct val="0"/>
              </a:spcAft>
              <a:buFont typeface="Times" charset="0"/>
              <a:buChar char="•"/>
              <a:defRPr sz="1400">
                <a:solidFill>
                  <a:srgbClr val="1B1F95"/>
                </a:solidFill>
                <a:latin typeface="+mn-lt"/>
                <a:ea typeface="MS PGothic" pitchFamily="34" charset="-128"/>
                <a:cs typeface="+mn-cs"/>
              </a:defRPr>
            </a:lvl5pPr>
            <a:lvl6pPr marL="25146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6pPr>
            <a:lvl7pPr marL="29718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7pPr>
            <a:lvl8pPr marL="34290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8pPr>
            <a:lvl9pPr marL="3886200" indent="-228600" algn="l" rtl="0" fontAlgn="base">
              <a:spcBef>
                <a:spcPct val="20000"/>
              </a:spcBef>
              <a:spcAft>
                <a:spcPct val="0"/>
              </a:spcAft>
              <a:buFont typeface="Times" pitchFamily="-108" charset="0"/>
              <a:buChar char="•"/>
              <a:defRPr sz="1400">
                <a:solidFill>
                  <a:srgbClr val="1B1F95"/>
                </a:solidFill>
                <a:latin typeface="+mn-lt"/>
                <a:ea typeface="+mn-ea"/>
                <a:cs typeface="+mn-cs"/>
              </a:defRPr>
            </a:lvl9pPr>
          </a:lstStyle>
          <a:p>
            <a:pPr marL="0" indent="0">
              <a:buFont typeface="Times" pitchFamily="-65" charset="0"/>
              <a:buNone/>
              <a:defRPr/>
            </a:pPr>
            <a:r>
              <a:rPr lang="en-US" sz="1400" b="1" dirty="0" smtClean="0">
                <a:solidFill>
                  <a:schemeClr val="tx1"/>
                </a:solidFill>
              </a:rPr>
              <a:t>Working on more…</a:t>
            </a:r>
            <a:endParaRPr lang="en-US" sz="1400" dirty="0" smtClean="0"/>
          </a:p>
          <a:p>
            <a:pPr>
              <a:buFont typeface="Times" pitchFamily="-65" charset="0"/>
              <a:buChar char="•"/>
              <a:defRPr/>
            </a:pPr>
            <a:endParaRPr lang="en-US" sz="1400" dirty="0" smtClean="0"/>
          </a:p>
        </p:txBody>
      </p:sp>
    </p:spTree>
    <p:extLst>
      <p:ext uri="{BB962C8B-B14F-4D97-AF65-F5344CB8AC3E}">
        <p14:creationId xmlns:p14="http://schemas.microsoft.com/office/powerpoint/2010/main" val="1758417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Redfish releases</a:t>
            </a:r>
          </a:p>
        </p:txBody>
      </p:sp>
      <p:sp>
        <p:nvSpPr>
          <p:cNvPr id="2" name="Content Placeholder 1"/>
          <p:cNvSpPr>
            <a:spLocks noGrp="1"/>
          </p:cNvSpPr>
          <p:nvPr>
            <p:ph idx="1"/>
          </p:nvPr>
        </p:nvSpPr>
        <p:spPr>
          <a:xfrm>
            <a:off x="490794" y="1545771"/>
            <a:ext cx="8029575" cy="3666785"/>
          </a:xfrm>
        </p:spPr>
        <p:txBody>
          <a:bodyPr/>
          <a:lstStyle/>
          <a:p>
            <a:pPr>
              <a:defRPr/>
            </a:pPr>
            <a:r>
              <a:rPr lang="en-US" altLang="en-US" sz="1800" dirty="0" smtClean="0"/>
              <a:t>v1.0 </a:t>
            </a:r>
            <a:r>
              <a:rPr lang="en-US" altLang="en-US" sz="1800" dirty="0"/>
              <a:t>Released August 2015</a:t>
            </a:r>
          </a:p>
          <a:p>
            <a:pPr lvl="1">
              <a:defRPr/>
            </a:pPr>
            <a:r>
              <a:rPr lang="en-US" sz="1650" dirty="0"/>
              <a:t>Specification and Schema files</a:t>
            </a:r>
          </a:p>
          <a:p>
            <a:pPr>
              <a:defRPr/>
            </a:pPr>
            <a:r>
              <a:rPr lang="en-US" altLang="en-US" sz="1800" dirty="0" smtClean="0"/>
              <a:t>v1.1 Release </a:t>
            </a:r>
            <a:r>
              <a:rPr lang="en-US" altLang="en-US" sz="1800" dirty="0"/>
              <a:t>November 2015</a:t>
            </a:r>
          </a:p>
          <a:p>
            <a:pPr lvl="1">
              <a:defRPr/>
            </a:pPr>
            <a:r>
              <a:rPr lang="en-US" altLang="en-US" sz="1600" dirty="0"/>
              <a:t>Spec 1.0.1, Schema 1.1, 1.0.1 and 1.0</a:t>
            </a:r>
          </a:p>
          <a:p>
            <a:pPr>
              <a:defRPr/>
            </a:pPr>
            <a:r>
              <a:rPr lang="en-US" altLang="en-US" sz="1800" dirty="0" smtClean="0"/>
              <a:t>2016.1 Release April, 2016</a:t>
            </a:r>
            <a:endParaRPr lang="en-US" altLang="en-US" sz="1800" i="1" dirty="0"/>
          </a:p>
          <a:p>
            <a:pPr lvl="1">
              <a:defRPr/>
            </a:pPr>
            <a:r>
              <a:rPr lang="en-US" altLang="en-US" sz="1600" dirty="0"/>
              <a:t>Spec 1.0.2, Schema 1.2, 1.1, 1.0.2 and 1.0</a:t>
            </a:r>
          </a:p>
          <a:p>
            <a:pPr>
              <a:defRPr/>
            </a:pPr>
            <a:r>
              <a:rPr lang="en-US" altLang="en-US" sz="1800" dirty="0" smtClean="0"/>
              <a:t>Releases </a:t>
            </a:r>
            <a:r>
              <a:rPr lang="en-US" altLang="en-US" sz="1800" dirty="0"/>
              <a:t>planned for Schema and Specification</a:t>
            </a:r>
          </a:p>
          <a:p>
            <a:pPr lvl="1">
              <a:defRPr/>
            </a:pPr>
            <a:r>
              <a:rPr lang="en-US" altLang="en-US" sz="1650" dirty="0" smtClean="0"/>
              <a:t>2016.2 - Summer </a:t>
            </a:r>
            <a:r>
              <a:rPr lang="en-US" altLang="en-US" sz="1650" dirty="0"/>
              <a:t>2016  </a:t>
            </a:r>
            <a:r>
              <a:rPr lang="en-US" altLang="en-US" sz="1650" dirty="0" smtClean="0"/>
              <a:t>(August</a:t>
            </a:r>
            <a:r>
              <a:rPr lang="en-US" altLang="en-US" sz="1650" dirty="0"/>
              <a:t>)</a:t>
            </a:r>
          </a:p>
          <a:p>
            <a:pPr lvl="1">
              <a:defRPr/>
            </a:pPr>
            <a:r>
              <a:rPr lang="en-US" altLang="en-US" sz="1650" dirty="0" smtClean="0"/>
              <a:t>2016.3 - Fall </a:t>
            </a:r>
            <a:r>
              <a:rPr lang="en-US" altLang="en-US" sz="1650" dirty="0"/>
              <a:t>2016 </a:t>
            </a:r>
            <a:r>
              <a:rPr lang="en-US" altLang="en-US" sz="1650" dirty="0" smtClean="0"/>
              <a:t>(December)</a:t>
            </a:r>
          </a:p>
          <a:p>
            <a:pPr>
              <a:defRPr/>
            </a:pPr>
            <a:r>
              <a:rPr lang="en-US" altLang="en-US" sz="1850" dirty="0" smtClean="0"/>
              <a:t>Expecting 3 releases per year.  </a:t>
            </a:r>
          </a:p>
          <a:p>
            <a:pPr lvl="1">
              <a:defRPr/>
            </a:pPr>
            <a:r>
              <a:rPr lang="en-US" altLang="en-US" sz="1650" dirty="0" smtClean="0"/>
              <a:t>Each release will have updates, errata and additions that are ready at that time</a:t>
            </a:r>
          </a:p>
          <a:p>
            <a:pPr>
              <a:defRPr/>
            </a:pPr>
            <a:r>
              <a:rPr lang="en-US" altLang="en-US" sz="1800" dirty="0"/>
              <a:t>Download specification, white paper, FAQ, </a:t>
            </a:r>
            <a:r>
              <a:rPr lang="en-US" altLang="en-US" sz="1800" dirty="0" smtClean="0"/>
              <a:t>schemas, Works in Progress:</a:t>
            </a:r>
            <a:endParaRPr lang="en-US" altLang="en-US" sz="1800" dirty="0"/>
          </a:p>
          <a:p>
            <a:pPr lvl="1">
              <a:defRPr/>
            </a:pPr>
            <a:r>
              <a:rPr lang="en-US" altLang="en-US" sz="1650" dirty="0">
                <a:hlinkClick r:id="rId2"/>
              </a:rPr>
              <a:t>http://</a:t>
            </a:r>
            <a:r>
              <a:rPr lang="en-US" altLang="en-US" sz="1650" dirty="0" smtClean="0">
                <a:hlinkClick r:id="rId2"/>
              </a:rPr>
              <a:t>www.dmtf.org/standards/redfish</a:t>
            </a:r>
            <a:endParaRPr lang="en-US" altLang="en-US" sz="165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905000"/>
            <a:ext cx="2500569" cy="1762068"/>
          </a:xfrm>
          <a:prstGeom prst="rect">
            <a:avLst/>
          </a:prstGeom>
        </p:spPr>
      </p:pic>
    </p:spTree>
    <p:extLst>
      <p:ext uri="{BB962C8B-B14F-4D97-AF65-F5344CB8AC3E}">
        <p14:creationId xmlns:p14="http://schemas.microsoft.com/office/powerpoint/2010/main" val="400847190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u="sng" dirty="0" smtClean="0"/>
              <a:t>Redfish 2016 Release 1</a:t>
            </a:r>
          </a:p>
        </p:txBody>
      </p:sp>
      <p:sp>
        <p:nvSpPr>
          <p:cNvPr id="5" name="Content Placeholder 2"/>
          <p:cNvSpPr txBox="1">
            <a:spLocks/>
          </p:cNvSpPr>
          <p:nvPr/>
        </p:nvSpPr>
        <p:spPr>
          <a:xfrm>
            <a:off x="330199" y="1600200"/>
            <a:ext cx="4798020" cy="4343400"/>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000">
                <a:solidFill>
                  <a:srgbClr val="1B1F95"/>
                </a:solidFill>
                <a:latin typeface="+mn-lt"/>
                <a:ea typeface="+mn-ea"/>
                <a:cs typeface="ＭＳ Ｐゴシック" charset="0"/>
              </a:defRPr>
            </a:lvl1pPr>
            <a:lvl2pPr marL="742950" indent="-285750" algn="l" rtl="0" eaLnBrk="0" fontAlgn="base" hangingPunct="0">
              <a:spcBef>
                <a:spcPct val="20000"/>
              </a:spcBef>
              <a:spcAft>
                <a:spcPct val="0"/>
              </a:spcAft>
              <a:buFont typeface="Times" panose="02020603050405020304" pitchFamily="18" charset="0"/>
              <a:buChar char="•"/>
              <a:defRPr>
                <a:solidFill>
                  <a:srgbClr val="5B5B5B"/>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1B1F95"/>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1400">
                <a:solidFill>
                  <a:srgbClr val="5B5B5B"/>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1400">
                <a:solidFill>
                  <a:srgbClr val="1B1F95"/>
                </a:solidFill>
                <a:latin typeface="+mn-lt"/>
                <a:ea typeface="+mn-ea"/>
              </a:defRPr>
            </a:lvl5pPr>
            <a:lvl6pPr marL="2514600" indent="-228600" algn="l" rtl="0" fontAlgn="base">
              <a:spcBef>
                <a:spcPct val="20000"/>
              </a:spcBef>
              <a:spcAft>
                <a:spcPct val="0"/>
              </a:spcAft>
              <a:buFont typeface="Times" pitchFamily="48" charset="0"/>
              <a:buChar char="•"/>
              <a:defRPr sz="1400">
                <a:solidFill>
                  <a:srgbClr val="1B1F95"/>
                </a:solidFill>
                <a:latin typeface="+mn-lt"/>
                <a:ea typeface="+mn-ea"/>
              </a:defRPr>
            </a:lvl6pPr>
            <a:lvl7pPr marL="2971800" indent="-228600" algn="l" rtl="0" fontAlgn="base">
              <a:spcBef>
                <a:spcPct val="20000"/>
              </a:spcBef>
              <a:spcAft>
                <a:spcPct val="0"/>
              </a:spcAft>
              <a:buFont typeface="Times" pitchFamily="48" charset="0"/>
              <a:buChar char="•"/>
              <a:defRPr sz="1400">
                <a:solidFill>
                  <a:srgbClr val="1B1F95"/>
                </a:solidFill>
                <a:latin typeface="+mn-lt"/>
                <a:ea typeface="+mn-ea"/>
              </a:defRPr>
            </a:lvl7pPr>
            <a:lvl8pPr marL="3429000" indent="-228600" algn="l" rtl="0" fontAlgn="base">
              <a:spcBef>
                <a:spcPct val="20000"/>
              </a:spcBef>
              <a:spcAft>
                <a:spcPct val="0"/>
              </a:spcAft>
              <a:buFont typeface="Times" pitchFamily="48" charset="0"/>
              <a:buChar char="•"/>
              <a:defRPr sz="1400">
                <a:solidFill>
                  <a:srgbClr val="1B1F95"/>
                </a:solidFill>
                <a:latin typeface="+mn-lt"/>
                <a:ea typeface="+mn-ea"/>
              </a:defRPr>
            </a:lvl8pPr>
            <a:lvl9pPr marL="3886200" indent="-228600" algn="l" rtl="0" fontAlgn="base">
              <a:spcBef>
                <a:spcPct val="20000"/>
              </a:spcBef>
              <a:spcAft>
                <a:spcPct val="0"/>
              </a:spcAft>
              <a:buFont typeface="Times" pitchFamily="48" charset="0"/>
              <a:buChar char="•"/>
              <a:defRPr sz="1400">
                <a:solidFill>
                  <a:srgbClr val="1B1F95"/>
                </a:solidFill>
                <a:latin typeface="+mn-lt"/>
                <a:ea typeface="+mn-ea"/>
              </a:defRPr>
            </a:lvl9pPr>
          </a:lstStyle>
          <a:p>
            <a:pPr>
              <a:defRPr/>
            </a:pPr>
            <a:r>
              <a:rPr lang="en-US" sz="1800" dirty="0" smtClean="0"/>
              <a:t>Redfish Specification v1.0.2 (errata)</a:t>
            </a:r>
          </a:p>
          <a:p>
            <a:pPr lvl="0"/>
            <a:r>
              <a:rPr lang="en-US" sz="1800" b="1" dirty="0">
                <a:solidFill>
                  <a:srgbClr val="FF0000"/>
                </a:solidFill>
              </a:rPr>
              <a:t>NEW</a:t>
            </a:r>
            <a:r>
              <a:rPr lang="en-US" sz="1800" dirty="0">
                <a:solidFill>
                  <a:srgbClr val="FF0000"/>
                </a:solidFill>
              </a:rPr>
              <a:t> </a:t>
            </a:r>
            <a:r>
              <a:rPr lang="en-US" sz="1800" dirty="0"/>
              <a:t>Schemas v1.0.0 </a:t>
            </a:r>
          </a:p>
          <a:p>
            <a:pPr lvl="1"/>
            <a:r>
              <a:rPr lang="en-US" sz="1400" dirty="0" err="1"/>
              <a:t>AttributeRegistry</a:t>
            </a:r>
            <a:r>
              <a:rPr lang="en-US" sz="1400" dirty="0"/>
              <a:t>, Bios, Drive, Memory, </a:t>
            </a:r>
            <a:r>
              <a:rPr lang="en-US" sz="1400" dirty="0" err="1"/>
              <a:t>MemoryCollection</a:t>
            </a:r>
            <a:r>
              <a:rPr lang="en-US" sz="1400" dirty="0"/>
              <a:t>, </a:t>
            </a:r>
            <a:r>
              <a:rPr lang="en-US" sz="1400" dirty="0" err="1"/>
              <a:t>MemoryMetrics</a:t>
            </a:r>
            <a:r>
              <a:rPr lang="en-US" sz="1400" dirty="0"/>
              <a:t>, </a:t>
            </a:r>
            <a:r>
              <a:rPr lang="en-US" sz="1400" dirty="0" err="1"/>
              <a:t>SecureBoot</a:t>
            </a:r>
            <a:r>
              <a:rPr lang="en-US" sz="1400" dirty="0"/>
              <a:t>, Storage, </a:t>
            </a:r>
            <a:r>
              <a:rPr lang="en-US" sz="1400" dirty="0" err="1"/>
              <a:t>StorageCollection</a:t>
            </a:r>
            <a:r>
              <a:rPr lang="en-US" sz="1400" dirty="0"/>
              <a:t>, Volume</a:t>
            </a:r>
          </a:p>
          <a:p>
            <a:pPr>
              <a:defRPr/>
            </a:pPr>
            <a:r>
              <a:rPr lang="en-US" altLang="en-US" sz="1800" kern="0" dirty="0" smtClean="0"/>
              <a:t>Schemas v1.1.0 or v1.2.0 (minor revs)</a:t>
            </a:r>
          </a:p>
          <a:p>
            <a:pPr lvl="1"/>
            <a:r>
              <a:rPr lang="en-US" sz="1400" dirty="0" smtClean="0"/>
              <a:t>Chassis, </a:t>
            </a:r>
            <a:r>
              <a:rPr lang="en-US" sz="1400" dirty="0" err="1" smtClean="0"/>
              <a:t>ComputerSystem</a:t>
            </a:r>
            <a:r>
              <a:rPr lang="en-US" sz="1400" dirty="0" smtClean="0"/>
              <a:t>, Event, Manager, Power, Resource, </a:t>
            </a:r>
            <a:r>
              <a:rPr lang="en-US" sz="1400" dirty="0" err="1" smtClean="0"/>
              <a:t>SimpleStorage</a:t>
            </a:r>
            <a:r>
              <a:rPr lang="en-US" sz="1400" dirty="0" smtClean="0"/>
              <a:t>, Thermal</a:t>
            </a:r>
            <a:endParaRPr lang="en-US" sz="1400" dirty="0"/>
          </a:p>
          <a:p>
            <a:r>
              <a:rPr lang="en-US" altLang="en-US" sz="1800" kern="0" dirty="0"/>
              <a:t>Schemas v1.x.2 (errata)</a:t>
            </a:r>
          </a:p>
          <a:p>
            <a:pPr lvl="1"/>
            <a:endParaRPr lang="en-US" sz="1400" dirty="0"/>
          </a:p>
          <a:p>
            <a:pPr lvl="1"/>
            <a:endParaRPr lang="en-US" dirty="0"/>
          </a:p>
          <a:p>
            <a:pPr>
              <a:defRPr/>
            </a:pPr>
            <a:endParaRPr lang="en-US" altLang="en-US" sz="1600" kern="0" dirty="0" smtClean="0"/>
          </a:p>
        </p:txBody>
      </p:sp>
      <p:sp>
        <p:nvSpPr>
          <p:cNvPr id="6" name="Content Placeholder 2"/>
          <p:cNvSpPr txBox="1">
            <a:spLocks/>
          </p:cNvSpPr>
          <p:nvPr/>
        </p:nvSpPr>
        <p:spPr>
          <a:xfrm>
            <a:off x="304799" y="4419600"/>
            <a:ext cx="8343543" cy="1981198"/>
          </a:xfrm>
          <a:prstGeom prst="rect">
            <a:avLst/>
          </a:prstGeom>
        </p:spPr>
        <p:txBody>
          <a:bodyPr/>
          <a:lstStyle>
            <a:lvl1pPr marL="342900" indent="-342900" algn="l" rtl="0" eaLnBrk="0" fontAlgn="base" hangingPunct="0">
              <a:spcBef>
                <a:spcPct val="20000"/>
              </a:spcBef>
              <a:spcAft>
                <a:spcPct val="0"/>
              </a:spcAft>
              <a:buFont typeface="Times" panose="02020603050405020304" pitchFamily="18" charset="0"/>
              <a:buChar char="•"/>
              <a:defRPr sz="2000">
                <a:solidFill>
                  <a:srgbClr val="1B1F95"/>
                </a:solidFill>
                <a:latin typeface="+mn-lt"/>
                <a:ea typeface="+mn-ea"/>
                <a:cs typeface="ＭＳ Ｐゴシック" charset="0"/>
              </a:defRPr>
            </a:lvl1pPr>
            <a:lvl2pPr marL="742950" indent="-285750" algn="l" rtl="0" eaLnBrk="0" fontAlgn="base" hangingPunct="0">
              <a:spcBef>
                <a:spcPct val="20000"/>
              </a:spcBef>
              <a:spcAft>
                <a:spcPct val="0"/>
              </a:spcAft>
              <a:buFont typeface="Times" panose="02020603050405020304" pitchFamily="18" charset="0"/>
              <a:buChar char="•"/>
              <a:defRPr>
                <a:solidFill>
                  <a:srgbClr val="5B5B5B"/>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1B1F95"/>
                </a:solidFill>
                <a:latin typeface="+mn-lt"/>
                <a:ea typeface="+mn-ea"/>
              </a:defRPr>
            </a:lvl3pPr>
            <a:lvl4pPr marL="1600200" indent="-228600" algn="l" rtl="0" eaLnBrk="0" fontAlgn="base" hangingPunct="0">
              <a:spcBef>
                <a:spcPct val="20000"/>
              </a:spcBef>
              <a:spcAft>
                <a:spcPct val="0"/>
              </a:spcAft>
              <a:buFont typeface="Times" panose="02020603050405020304" pitchFamily="18" charset="0"/>
              <a:buChar char="•"/>
              <a:defRPr sz="1400">
                <a:solidFill>
                  <a:srgbClr val="5B5B5B"/>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1400">
                <a:solidFill>
                  <a:srgbClr val="1B1F95"/>
                </a:solidFill>
                <a:latin typeface="+mn-lt"/>
                <a:ea typeface="+mn-ea"/>
              </a:defRPr>
            </a:lvl5pPr>
            <a:lvl6pPr marL="2514600" indent="-228600" algn="l" rtl="0" fontAlgn="base">
              <a:spcBef>
                <a:spcPct val="20000"/>
              </a:spcBef>
              <a:spcAft>
                <a:spcPct val="0"/>
              </a:spcAft>
              <a:buFont typeface="Times" pitchFamily="48" charset="0"/>
              <a:buChar char="•"/>
              <a:defRPr sz="1400">
                <a:solidFill>
                  <a:srgbClr val="1B1F95"/>
                </a:solidFill>
                <a:latin typeface="+mn-lt"/>
                <a:ea typeface="+mn-ea"/>
              </a:defRPr>
            </a:lvl6pPr>
            <a:lvl7pPr marL="2971800" indent="-228600" algn="l" rtl="0" fontAlgn="base">
              <a:spcBef>
                <a:spcPct val="20000"/>
              </a:spcBef>
              <a:spcAft>
                <a:spcPct val="0"/>
              </a:spcAft>
              <a:buFont typeface="Times" pitchFamily="48" charset="0"/>
              <a:buChar char="•"/>
              <a:defRPr sz="1400">
                <a:solidFill>
                  <a:srgbClr val="1B1F95"/>
                </a:solidFill>
                <a:latin typeface="+mn-lt"/>
                <a:ea typeface="+mn-ea"/>
              </a:defRPr>
            </a:lvl7pPr>
            <a:lvl8pPr marL="3429000" indent="-228600" algn="l" rtl="0" fontAlgn="base">
              <a:spcBef>
                <a:spcPct val="20000"/>
              </a:spcBef>
              <a:spcAft>
                <a:spcPct val="0"/>
              </a:spcAft>
              <a:buFont typeface="Times" pitchFamily="48" charset="0"/>
              <a:buChar char="•"/>
              <a:defRPr sz="1400">
                <a:solidFill>
                  <a:srgbClr val="1B1F95"/>
                </a:solidFill>
                <a:latin typeface="+mn-lt"/>
                <a:ea typeface="+mn-ea"/>
              </a:defRPr>
            </a:lvl8pPr>
            <a:lvl9pPr marL="3886200" indent="-228600" algn="l" rtl="0" fontAlgn="base">
              <a:spcBef>
                <a:spcPct val="20000"/>
              </a:spcBef>
              <a:spcAft>
                <a:spcPct val="0"/>
              </a:spcAft>
              <a:buFont typeface="Times" pitchFamily="48" charset="0"/>
              <a:buChar char="•"/>
              <a:defRPr sz="1400">
                <a:solidFill>
                  <a:srgbClr val="1B1F95"/>
                </a:solidFill>
                <a:latin typeface="+mn-lt"/>
                <a:ea typeface="+mn-ea"/>
              </a:defRPr>
            </a:lvl9pPr>
          </a:lstStyle>
          <a:p>
            <a:pPr marL="0" indent="0">
              <a:buNone/>
              <a:defRPr/>
            </a:pPr>
            <a:r>
              <a:rPr lang="en-US" altLang="en-US" kern="0" dirty="0" smtClean="0"/>
              <a:t>Schema Release Bundles </a:t>
            </a:r>
            <a:r>
              <a:rPr lang="en-US" altLang="en-US" sz="1400" kern="0" dirty="0" smtClean="0"/>
              <a:t>(posted at http://www.dmtf.org/standards/redfish)</a:t>
            </a:r>
          </a:p>
          <a:p>
            <a:pPr marL="457200" lvl="1" indent="0">
              <a:buNone/>
              <a:defRPr/>
            </a:pPr>
            <a:r>
              <a:rPr lang="en-US" altLang="en-US" sz="2000" b="1" kern="0" dirty="0" smtClean="0"/>
              <a:t>DSP8010_2016.1</a:t>
            </a:r>
            <a:r>
              <a:rPr lang="en-US" altLang="en-US" sz="2000" kern="0" dirty="0" smtClean="0"/>
              <a:t>: All new, minor, and errata 2016.1 schemas</a:t>
            </a:r>
          </a:p>
          <a:p>
            <a:pPr marL="914400" lvl="2" indent="0">
              <a:buNone/>
              <a:defRPr/>
            </a:pPr>
            <a:r>
              <a:rPr lang="en-US" altLang="en-US" sz="1400" kern="0" dirty="0"/>
              <a:t>I</a:t>
            </a:r>
            <a:r>
              <a:rPr lang="en-US" altLang="en-US" sz="1400" kern="0" dirty="0" smtClean="0"/>
              <a:t>ndividual file contents also posted on http://redfish.dmtf.org/schemas</a:t>
            </a:r>
            <a:endParaRPr lang="en-US" altLang="en-US" sz="1400" kern="0" dirty="0"/>
          </a:p>
          <a:p>
            <a:pPr marL="457200" lvl="1" indent="0">
              <a:buNone/>
              <a:defRPr/>
            </a:pPr>
            <a:r>
              <a:rPr lang="en-US" altLang="en-US" sz="2000" b="1" kern="0" dirty="0" smtClean="0"/>
              <a:t>DSP8010_2016.0.9a</a:t>
            </a:r>
            <a:r>
              <a:rPr lang="en-US" altLang="en-US" sz="2000" kern="0" dirty="0"/>
              <a:t>: </a:t>
            </a:r>
            <a:r>
              <a:rPr lang="en-US" altLang="en-US" sz="2000" kern="0" dirty="0" smtClean="0"/>
              <a:t>Work in Progress</a:t>
            </a:r>
          </a:p>
          <a:p>
            <a:pPr marL="457200" lvl="1" indent="0">
              <a:buNone/>
              <a:defRPr/>
            </a:pPr>
            <a:r>
              <a:rPr lang="en-US" altLang="en-US" sz="1200" kern="0" dirty="0">
                <a:solidFill>
                  <a:srgbClr val="1B1F95"/>
                </a:solidFill>
              </a:rPr>
              <a:t>	</a:t>
            </a:r>
            <a:r>
              <a:rPr lang="en-US" altLang="en-US" sz="1400" kern="0" dirty="0">
                <a:solidFill>
                  <a:srgbClr val="1B1F95"/>
                </a:solidFill>
              </a:rPr>
              <a:t>New schemas under development within SPMF</a:t>
            </a:r>
          </a:p>
          <a:p>
            <a:pPr marL="914400" lvl="2" indent="0">
              <a:buNone/>
              <a:defRPr/>
            </a:pPr>
            <a:endParaRPr lang="en-US" altLang="en-US" sz="1200" kern="0" dirty="0"/>
          </a:p>
          <a:p>
            <a:pPr>
              <a:defRPr/>
            </a:pPr>
            <a:endParaRPr lang="en-US" altLang="en-US" kern="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8031" y="1211306"/>
            <a:ext cx="3795969" cy="2674893"/>
          </a:xfrm>
          <a:prstGeom prst="rect">
            <a:avLst/>
          </a:prstGeom>
        </p:spPr>
      </p:pic>
    </p:spTree>
    <p:extLst>
      <p:ext uri="{BB962C8B-B14F-4D97-AF65-F5344CB8AC3E}">
        <p14:creationId xmlns:p14="http://schemas.microsoft.com/office/powerpoint/2010/main" val="3779669316"/>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595959"/>
      </a:hlink>
      <a:folHlink>
        <a:srgbClr val="AF67F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2560</TotalTime>
  <Words>1088</Words>
  <Application>Microsoft Office PowerPoint</Application>
  <PresentationFormat>On-screen Show (4:3)</PresentationFormat>
  <Paragraphs>214</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ＭＳ Ｐゴシック</vt:lpstr>
      <vt:lpstr>Arial</vt:lpstr>
      <vt:lpstr>HP Simplified</vt:lpstr>
      <vt:lpstr>Lucida Console</vt:lpstr>
      <vt:lpstr>Times</vt:lpstr>
      <vt:lpstr>Blank Presentation</vt:lpstr>
      <vt:lpstr>Introduction to Redfish</vt:lpstr>
      <vt:lpstr>Disclaimer</vt:lpstr>
      <vt:lpstr>What is Redfish?</vt:lpstr>
      <vt:lpstr>PowerPoint Presentation</vt:lpstr>
      <vt:lpstr>Why REST, HTTP and JSON?</vt:lpstr>
      <vt:lpstr>How simple is REST using JSON?</vt:lpstr>
      <vt:lpstr>Redfish v1.0 Feature Set</vt:lpstr>
      <vt:lpstr>Redfish releases</vt:lpstr>
      <vt:lpstr>Redfish 2016 Release 1</vt:lpstr>
      <vt:lpstr>Expected Redfish Open Source Efforts</vt:lpstr>
      <vt:lpstr>Introduction to the Redfish data model</vt:lpstr>
      <vt:lpstr>Resource map (highlights)</vt:lpstr>
      <vt:lpstr>More on Redfish:</vt:lpstr>
    </vt:vector>
  </TitlesOfParts>
  <Company>Rhea Bishop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jeff.hilland@hpe.com</dc:creator>
  <cp:keywords>No Restrictions</cp:keywords>
  <cp:lastModifiedBy>Hilland, Jeff</cp:lastModifiedBy>
  <cp:revision>248</cp:revision>
  <dcterms:created xsi:type="dcterms:W3CDTF">2007-11-16T22:00:25Z</dcterms:created>
  <dcterms:modified xsi:type="dcterms:W3CDTF">2016-05-17T18:43:01Z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32cb6aa9-a0a8-44b8-937b-422a512c99c9</vt:lpwstr>
  </property>
  <property fmtid="{D5CDD505-2E9C-101B-9397-08002B2CF9AE}" pid="3" name="DellClassification">
    <vt:lpwstr>No Restrictions</vt:lpwstr>
  </property>
  <property fmtid="{D5CDD505-2E9C-101B-9397-08002B2CF9AE}" pid="4" name="DellSubLabels">
    <vt:lpwstr/>
  </property>
</Properties>
</file>